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1" r:id="rId1"/>
  </p:sldMasterIdLst>
  <p:notesMasterIdLst>
    <p:notesMasterId r:id="rId15"/>
  </p:notesMasterIdLst>
  <p:sldIdLst>
    <p:sldId id="493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</p:sldIdLst>
  <p:sldSz cx="12192000" cy="6858000"/>
  <p:notesSz cx="6858000" cy="2781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5029AC5-12B3-4B72-9441-506E36E5DA53}">
          <p14:sldIdLst>
            <p14:sldId id="493"/>
            <p14:sldId id="515"/>
            <p14:sldId id="516"/>
            <p14:sldId id="517"/>
            <p14:sldId id="518"/>
            <p14:sldId id="519"/>
            <p14:sldId id="520"/>
            <p14:sldId id="521"/>
            <p14:sldId id="522"/>
            <p14:sldId id="523"/>
            <p14:sldId id="524"/>
            <p14:sldId id="525"/>
            <p14:sldId id="5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ne O'Driscoll" initials="AO" lastIdx="13" clrIdx="0"/>
  <p:cmAuthor id="2" name="Laura Rio Fernandez" initials="LF" lastIdx="14" clrIdx="1"/>
  <p:cmAuthor id="3" name="Leeann Gallagher" initials="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85CA"/>
    <a:srgbClr val="FFFFFF"/>
    <a:srgbClr val="D82332"/>
    <a:srgbClr val="0A0A0A"/>
    <a:srgbClr val="008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1C94B6-1804-4C60-87FC-71A6CF7028BB}" v="637" dt="2020-06-26T11:40:48.600"/>
    <p1510:client id="{87DEAB9B-714B-4126-A63C-D3498A336758}" v="29" dt="2020-08-06T15:46:57.983"/>
    <p1510:client id="{E82623F7-1530-4B41-8DA8-570D5D0C40BF}" v="4798" dt="2020-06-26T11:26:07.9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02" autoAdjust="0"/>
    <p:restoredTop sz="76471" autoAdjust="0"/>
  </p:normalViewPr>
  <p:slideViewPr>
    <p:cSldViewPr snapToGrid="0" snapToObjects="1">
      <p:cViewPr varScale="1">
        <p:scale>
          <a:sx n="89" d="100"/>
          <a:sy n="89" d="100"/>
        </p:scale>
        <p:origin x="98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2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80608-4070-304E-B86B-69D6FAA3DC02}" type="datetimeFigureOut">
              <a:rPr lang="en-US" smtClean="0"/>
              <a:t>1/19/2021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BCAE9-C3A7-CD47-9461-AC47654108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57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965FD-1C96-4B50-A86F-DB98CBA889B1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105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59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2711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2171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0A1391D-C0A1-7848-8846-1BF32DD1E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015" y="1523481"/>
            <a:ext cx="11050858" cy="4422453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9ADD39E8-436B-5E42-9E93-1C0593471F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590" y="671411"/>
            <a:ext cx="7340348" cy="595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ts val="4000"/>
              </a:lnSpc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3DF8FC-71D6-8546-AB5F-214F00D14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50" y="183858"/>
            <a:ext cx="398599" cy="142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84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45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623568-20ED-5345-AB89-14349C169C83}"/>
              </a:ext>
            </a:extLst>
          </p:cNvPr>
          <p:cNvSpPr/>
          <p:nvPr userDrawn="1"/>
        </p:nvSpPr>
        <p:spPr>
          <a:xfrm>
            <a:off x="0" y="6635262"/>
            <a:ext cx="12192000" cy="222738"/>
          </a:xfrm>
          <a:prstGeom prst="rect">
            <a:avLst/>
          </a:prstGeom>
          <a:solidFill>
            <a:srgbClr val="008FC9"/>
          </a:solidFill>
          <a:ln>
            <a:solidFill>
              <a:srgbClr val="008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17A3B6-CF45-3A45-A42D-A773DB110E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322" y="6124054"/>
            <a:ext cx="1724633" cy="333088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73536E2-5755-6046-A8E5-90AA88794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3813" y="1826696"/>
            <a:ext cx="65957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ts val="4700"/>
              </a:lnSpc>
              <a:defRPr sz="5400"/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AC15615-70CE-F04E-8A24-CF90257867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6" y="1763509"/>
            <a:ext cx="1282392" cy="128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1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341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0644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5119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29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173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67841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4152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746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8066-80A0-4D8E-B5CE-BA32BE5E2291}" type="datetimeFigureOut">
              <a:rPr lang="en-IE" smtClean="0"/>
              <a:t>19/01/2021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6B746-7626-4A53-B7BA-0735CC15DF4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544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8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501" y="6083171"/>
            <a:ext cx="2314499" cy="452346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FEDA941-85E6-1042-82CA-A7DDE49A8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D5AAE0-AA5B-3F41-80BE-63FE19564DB5}"/>
              </a:ext>
            </a:extLst>
          </p:cNvPr>
          <p:cNvSpPr txBox="1"/>
          <p:nvPr/>
        </p:nvSpPr>
        <p:spPr>
          <a:xfrm>
            <a:off x="1123152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83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55D17FD-7342-6E48-8B73-87799BC5B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2CDD36-9CA2-874A-97DC-EBB383E00789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2028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, text&#10;&#10;Description automatically generated">
            <a:extLst>
              <a:ext uri="{FF2B5EF4-FFF2-40B4-BE49-F238E27FC236}">
                <a16:creationId xmlns:a16="http://schemas.microsoft.com/office/drawing/2014/main" id="{D772AA3F-177A-1445-90FF-EF7591E51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B0670B-B2C9-F045-B84B-4018E78F2564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46651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83699D1D-E9CE-4049-91FD-2C59F67961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2164"/>
          <a:stretch/>
        </p:blipFill>
        <p:spPr>
          <a:xfrm>
            <a:off x="0" y="0"/>
            <a:ext cx="12192000" cy="1909011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4762D2C-1F14-6E4C-8A80-0CB04FC2A2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62C4C69E-0F92-4F49-9DA0-BE950D06AC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64D73E7D-45F5-D543-B18F-3DFFA1E6EE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32D1518-2D35-9043-9501-3DDDEA608E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Picture 15" descr="A picture containing diagram&#10;&#10;Description automatically generated">
            <a:extLst>
              <a:ext uri="{FF2B5EF4-FFF2-40B4-BE49-F238E27FC236}">
                <a16:creationId xmlns:a16="http://schemas.microsoft.com/office/drawing/2014/main" id="{EC2EAB06-8E19-9A44-966A-6F8B1B5E10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3741B3-D29D-914F-8BA1-C292AADF6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97F0F2-D2A9-6B46-8218-4A9815FDBA44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13725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63B29669-6BB4-2941-B79E-C604147EA5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455"/>
          <a:stretch/>
        </p:blipFill>
        <p:spPr>
          <a:xfrm>
            <a:off x="0" y="0"/>
            <a:ext cx="12192000" cy="1820489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824FF7C-4861-D945-85E1-73035D4B72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565" t="84511"/>
          <a:stretch/>
        </p:blipFill>
        <p:spPr>
          <a:xfrm>
            <a:off x="9700590" y="5795682"/>
            <a:ext cx="2491409" cy="10623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9F0C90-24FD-0B4C-A7E3-86F7AFC4C3F1}"/>
              </a:ext>
            </a:extLst>
          </p:cNvPr>
          <p:cNvSpPr/>
          <p:nvPr/>
        </p:nvSpPr>
        <p:spPr>
          <a:xfrm>
            <a:off x="635268" y="2124350"/>
            <a:ext cx="51762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1: </a:t>
            </a:r>
            <a:r>
              <a:rPr lang="en-GB" sz="1700" dirty="0">
                <a:latin typeface="Univers Condensed Light" panose="020B0506020202050204" pitchFamily="34" charset="0"/>
              </a:rPr>
              <a:t>Humanitarian action must be separate from the objectives of other actors in the conflict.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(Independence)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9F381F-19A6-E14C-ACE7-122CB41589A2}"/>
              </a:ext>
            </a:extLst>
          </p:cNvPr>
          <p:cNvSpPr/>
          <p:nvPr/>
        </p:nvSpPr>
        <p:spPr>
          <a:xfrm>
            <a:off x="635267" y="3238402"/>
            <a:ext cx="52778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2: </a:t>
            </a:r>
            <a:r>
              <a:rPr lang="en-GB" sz="1700" dirty="0">
                <a:latin typeface="Univers Condensed Light" panose="020B0506020202050204" pitchFamily="34" charset="0"/>
              </a:rPr>
              <a:t>Humanitarian action must be based on need alone.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(Impartiality)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49780F-D930-EC47-AD11-CCCC4DFF72A3}"/>
              </a:ext>
            </a:extLst>
          </p:cNvPr>
          <p:cNvSpPr/>
          <p:nvPr/>
        </p:nvSpPr>
        <p:spPr>
          <a:xfrm>
            <a:off x="635267" y="4029471"/>
            <a:ext cx="41568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3: </a:t>
            </a:r>
            <a:r>
              <a:rPr lang="en-GB" sz="1700" dirty="0">
                <a:latin typeface="Univers Condensed Light" panose="020B0506020202050204" pitchFamily="34" charset="0"/>
              </a:rPr>
              <a:t>Do not take sides.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(Neutrality)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F186AA-E2F1-7344-A1C6-94460A6C1B60}"/>
              </a:ext>
            </a:extLst>
          </p:cNvPr>
          <p:cNvSpPr/>
          <p:nvPr/>
        </p:nvSpPr>
        <p:spPr>
          <a:xfrm>
            <a:off x="635267" y="4669503"/>
            <a:ext cx="39367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4: </a:t>
            </a:r>
            <a:r>
              <a:rPr lang="en-GB" sz="1700" dirty="0">
                <a:latin typeface="Univers Condensed Light" panose="020B0506020202050204" pitchFamily="34" charset="0"/>
              </a:rPr>
              <a:t>Reduce suffering.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(Humanity)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D2B295-C444-574B-AF32-DDF98E5F609D}"/>
              </a:ext>
            </a:extLst>
          </p:cNvPr>
          <p:cNvSpPr/>
          <p:nvPr/>
        </p:nvSpPr>
        <p:spPr>
          <a:xfrm>
            <a:off x="635267" y="5345287"/>
            <a:ext cx="41568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5: </a:t>
            </a:r>
            <a:r>
              <a:rPr lang="en-GB" sz="1700" dirty="0">
                <a:latin typeface="Univers Condensed Light" panose="020B0506020202050204" pitchFamily="34" charset="0"/>
              </a:rPr>
              <a:t>Respect human beings.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(Humanity)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8EAF3F-E2F1-4B46-9ECD-12DB5905CAA3}"/>
              </a:ext>
            </a:extLst>
          </p:cNvPr>
          <p:cNvSpPr/>
          <p:nvPr/>
        </p:nvSpPr>
        <p:spPr>
          <a:xfrm>
            <a:off x="6106160" y="2124350"/>
            <a:ext cx="6096000" cy="8771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6: </a:t>
            </a:r>
            <a:r>
              <a:rPr lang="en-GB" sz="1700" dirty="0">
                <a:latin typeface="Univers Condensed Light" panose="020B0506020202050204" pitchFamily="34" charset="0"/>
              </a:rPr>
              <a:t>Don’t get involved in controversies not linked to the humanitarian intervention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(Neutrality)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356EBC-283E-A84C-B2ED-E88319665206}"/>
              </a:ext>
            </a:extLst>
          </p:cNvPr>
          <p:cNvSpPr/>
          <p:nvPr/>
        </p:nvSpPr>
        <p:spPr>
          <a:xfrm>
            <a:off x="6096000" y="3066069"/>
            <a:ext cx="4673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7: </a:t>
            </a:r>
            <a:r>
              <a:rPr lang="en-GB" sz="1700" dirty="0">
                <a:latin typeface="Univers Condensed Light" panose="020B0506020202050204" pitchFamily="34" charset="0"/>
              </a:rPr>
              <a:t>Prioritise the most urgent cases.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(Impartiality)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48FC7D-69AD-414A-A7BC-4635EE965F3A}"/>
              </a:ext>
            </a:extLst>
          </p:cNvPr>
          <p:cNvSpPr/>
          <p:nvPr/>
        </p:nvSpPr>
        <p:spPr>
          <a:xfrm>
            <a:off x="6095999" y="3725672"/>
            <a:ext cx="44534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8: </a:t>
            </a:r>
            <a:r>
              <a:rPr lang="en-GB" sz="1700" dirty="0">
                <a:latin typeface="Univers Condensed Light" panose="020B0506020202050204" pitchFamily="34" charset="0"/>
              </a:rPr>
              <a:t>Protect life and health.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(Humanity)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837679-BA04-6D46-95E5-6867580BAACF}"/>
              </a:ext>
            </a:extLst>
          </p:cNvPr>
          <p:cNvSpPr/>
          <p:nvPr/>
        </p:nvSpPr>
        <p:spPr>
          <a:xfrm>
            <a:off x="6106160" y="4374559"/>
            <a:ext cx="545057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9: </a:t>
            </a:r>
            <a:r>
              <a:rPr lang="en-GB" sz="1700" dirty="0">
                <a:latin typeface="Univers Condensed Light" panose="020B0506020202050204" pitchFamily="34" charset="0"/>
              </a:rPr>
              <a:t>Do not distinguish based on nationality, race, gender, religious belief, class or political beliefs.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(Impartiality)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0EAF1-B77D-F84C-A2F8-09374449C4AF}"/>
              </a:ext>
            </a:extLst>
          </p:cNvPr>
          <p:cNvSpPr/>
          <p:nvPr/>
        </p:nvSpPr>
        <p:spPr>
          <a:xfrm>
            <a:off x="6095999" y="5285056"/>
            <a:ext cx="49276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b="1" dirty="0">
                <a:latin typeface="Univers Condensed" panose="020B0503020202020204" pitchFamily="34" charset="0"/>
              </a:rPr>
              <a:t>Statement 10: </a:t>
            </a:r>
            <a:r>
              <a:rPr lang="en-GB" sz="1700" dirty="0">
                <a:latin typeface="Univers Condensed Light" panose="020B0506020202050204" pitchFamily="34" charset="0"/>
              </a:rPr>
              <a:t>Intervene based on need alone. </a:t>
            </a:r>
            <a:br>
              <a:rPr lang="en-GB" sz="1700" dirty="0">
                <a:latin typeface="Univers Condensed Light" panose="020B0506020202050204" pitchFamily="34" charset="0"/>
              </a:rPr>
            </a:br>
            <a:r>
              <a:rPr lang="en-GB" sz="1700" dirty="0">
                <a:latin typeface="Univers Condensed Light" panose="020B0506020202050204" pitchFamily="34" charset="0"/>
              </a:rPr>
              <a:t>(Impartiality)</a:t>
            </a:r>
            <a:endParaRPr lang="en-GB" sz="17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CDDD8-3DE4-E049-88F2-18BADA65D7B8}"/>
              </a:ext>
            </a:extLst>
          </p:cNvPr>
          <p:cNvSpPr txBox="1"/>
          <p:nvPr/>
        </p:nvSpPr>
        <p:spPr>
          <a:xfrm>
            <a:off x="1112519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3699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8A350768-5496-2944-A8F4-26AC1413C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2E1573-2FE9-7E45-9445-A8C4098EDCB2}"/>
              </a:ext>
            </a:extLst>
          </p:cNvPr>
          <p:cNvSpPr txBox="1"/>
          <p:nvPr/>
        </p:nvSpPr>
        <p:spPr>
          <a:xfrm>
            <a:off x="11226797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1940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4D60B1C-09E1-E741-8CDE-715822F0FF58}"/>
              </a:ext>
            </a:extLst>
          </p:cNvPr>
          <p:cNvSpPr/>
          <p:nvPr/>
        </p:nvSpPr>
        <p:spPr>
          <a:xfrm>
            <a:off x="617023" y="2159594"/>
            <a:ext cx="445529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One: </a:t>
            </a:r>
            <a:r>
              <a:rPr lang="en-GB" sz="2500" dirty="0">
                <a:latin typeface="Univers Condensed Light" panose="020B0506020202050204" pitchFamily="34" charset="0"/>
              </a:rPr>
              <a:t>By what other name are the SDGs known?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214742-B418-8A42-BD24-FE7203F213E1}"/>
              </a:ext>
            </a:extLst>
          </p:cNvPr>
          <p:cNvSpPr/>
          <p:nvPr/>
        </p:nvSpPr>
        <p:spPr>
          <a:xfrm>
            <a:off x="617023" y="3098322"/>
            <a:ext cx="52417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The Global Goals (for sustainable development)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7094DA-83C1-844A-9E1A-6CF7E4EB7223}"/>
              </a:ext>
            </a:extLst>
          </p:cNvPr>
          <p:cNvSpPr/>
          <p:nvPr/>
        </p:nvSpPr>
        <p:spPr>
          <a:xfrm>
            <a:off x="617023" y="4391322"/>
            <a:ext cx="53604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Two: </a:t>
            </a:r>
            <a:r>
              <a:rPr lang="en-GB" sz="2500" dirty="0">
                <a:latin typeface="Univers Condensed Light" panose="020B0506020202050204" pitchFamily="34" charset="0"/>
              </a:rPr>
              <a:t>How many SDGs are there?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379D1A5-619B-9447-9F84-AC30BDC84889}"/>
              </a:ext>
            </a:extLst>
          </p:cNvPr>
          <p:cNvSpPr/>
          <p:nvPr/>
        </p:nvSpPr>
        <p:spPr>
          <a:xfrm>
            <a:off x="617022" y="5247884"/>
            <a:ext cx="23801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17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445785-0343-D144-8EBF-11C1A0CE28D8}"/>
              </a:ext>
            </a:extLst>
          </p:cNvPr>
          <p:cNvSpPr/>
          <p:nvPr/>
        </p:nvSpPr>
        <p:spPr>
          <a:xfrm>
            <a:off x="6215582" y="2156974"/>
            <a:ext cx="5091215" cy="1372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Three: </a:t>
            </a:r>
            <a:r>
              <a:rPr lang="en-GB" sz="2500" dirty="0">
                <a:latin typeface="Univers Condensed Light" panose="020B0506020202050204" pitchFamily="34" charset="0"/>
              </a:rPr>
              <a:t>Complete the following phrase associated with the SDGs: </a:t>
            </a:r>
          </a:p>
          <a:p>
            <a:pPr>
              <a:lnSpc>
                <a:spcPct val="150000"/>
              </a:lnSpc>
            </a:pPr>
            <a:r>
              <a:rPr lang="en-GB" sz="2500" i="1" dirty="0">
                <a:latin typeface="Univers Condensed Light" panose="020B0506020202050204" pitchFamily="34" charset="0"/>
              </a:rPr>
              <a:t>Leave _________________.</a:t>
            </a:r>
            <a:endParaRPr lang="en-GB" sz="2500" i="1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BD3729-6B71-064C-B6FA-BB394FC4FFBE}"/>
              </a:ext>
            </a:extLst>
          </p:cNvPr>
          <p:cNvSpPr/>
          <p:nvPr/>
        </p:nvSpPr>
        <p:spPr>
          <a:xfrm>
            <a:off x="6226733" y="4144843"/>
            <a:ext cx="484506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i="1" dirty="0">
                <a:latin typeface="Univers Condensed Light" panose="020B0506020202050204" pitchFamily="34" charset="0"/>
              </a:rPr>
              <a:t>Leave No One Behind.</a:t>
            </a:r>
            <a:endParaRPr lang="en-GB" sz="2500" i="1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45" name="Picture 4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3B41835-9581-3F43-B6E0-AE28573AC8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pic>
        <p:nvPicPr>
          <p:cNvPr id="46" name="Picture 4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8C72E34-5916-C24B-9700-50E5C6EBB2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267"/>
          <a:stretch/>
        </p:blipFill>
        <p:spPr>
          <a:xfrm>
            <a:off x="0" y="0"/>
            <a:ext cx="12192000" cy="19705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AEEADEC-91F6-CC47-B478-AE0B913E59C8}"/>
              </a:ext>
            </a:extLst>
          </p:cNvPr>
          <p:cNvSpPr txBox="1"/>
          <p:nvPr/>
        </p:nvSpPr>
        <p:spPr>
          <a:xfrm>
            <a:off x="11243731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429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ADE864-EAB7-C244-BC10-C0D427A9E442}"/>
              </a:ext>
            </a:extLst>
          </p:cNvPr>
          <p:cNvSpPr/>
          <p:nvPr/>
        </p:nvSpPr>
        <p:spPr>
          <a:xfrm>
            <a:off x="617023" y="2159594"/>
            <a:ext cx="51704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Four</a:t>
            </a:r>
            <a:r>
              <a:rPr lang="en-GB" sz="2500" b="1" dirty="0">
                <a:latin typeface="Univers Condensed Light" panose="020B0506020202050204" pitchFamily="34" charset="0"/>
              </a:rPr>
              <a:t>:</a:t>
            </a:r>
            <a:r>
              <a:rPr lang="en-GB" sz="2500" dirty="0">
                <a:latin typeface="Univers Condensed Light" panose="020B0506020202050204" pitchFamily="34" charset="0"/>
              </a:rPr>
              <a:t> Who created the SDGs?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111155-2AB7-EF46-AE7F-156659501988}"/>
              </a:ext>
            </a:extLst>
          </p:cNvPr>
          <p:cNvSpPr/>
          <p:nvPr/>
        </p:nvSpPr>
        <p:spPr>
          <a:xfrm>
            <a:off x="617023" y="2880853"/>
            <a:ext cx="42767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The United Nations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8F3E04-28C8-C640-A0B4-AB5F63F508B2}"/>
              </a:ext>
            </a:extLst>
          </p:cNvPr>
          <p:cNvSpPr/>
          <p:nvPr/>
        </p:nvSpPr>
        <p:spPr>
          <a:xfrm>
            <a:off x="617023" y="3479243"/>
            <a:ext cx="51704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Five: </a:t>
            </a:r>
            <a:r>
              <a:rPr lang="en-GB" sz="2500" dirty="0">
                <a:latin typeface="Univers Condensed Light" panose="020B0506020202050204" pitchFamily="34" charset="0"/>
              </a:rPr>
              <a:t>How many countries have signed up to the SDGs?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BC6DD8-194D-5242-B27A-E0607AA82681}"/>
              </a:ext>
            </a:extLst>
          </p:cNvPr>
          <p:cNvSpPr/>
          <p:nvPr/>
        </p:nvSpPr>
        <p:spPr>
          <a:xfrm>
            <a:off x="617023" y="4686272"/>
            <a:ext cx="50441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The SDGs have been officially adopted by 193 countries.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AEE6A-71CD-854A-8A8A-AB5D2E609BC7}"/>
              </a:ext>
            </a:extLst>
          </p:cNvPr>
          <p:cNvSpPr/>
          <p:nvPr/>
        </p:nvSpPr>
        <p:spPr>
          <a:xfrm>
            <a:off x="6215088" y="2148097"/>
            <a:ext cx="53598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Six: </a:t>
            </a:r>
            <a:r>
              <a:rPr lang="en-GB" sz="2500" dirty="0">
                <a:latin typeface="Univers Condensed Light" panose="020B0506020202050204" pitchFamily="34" charset="0"/>
              </a:rPr>
              <a:t>What set of goals preceded the SDGs?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35DB88-180E-3449-AB93-A091A63D587D}"/>
              </a:ext>
            </a:extLst>
          </p:cNvPr>
          <p:cNvSpPr/>
          <p:nvPr/>
        </p:nvSpPr>
        <p:spPr>
          <a:xfrm>
            <a:off x="6215088" y="3119380"/>
            <a:ext cx="547040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The Millennium Development Goals (8 MDGs in total)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12" name="Picture 1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22FB97F-1B9C-A248-9141-AE94D2DD22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pic>
        <p:nvPicPr>
          <p:cNvPr id="13" name="Picture 1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18AAA39-5568-004C-9569-D8DEE4D3C0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267"/>
          <a:stretch/>
        </p:blipFill>
        <p:spPr>
          <a:xfrm>
            <a:off x="0" y="0"/>
            <a:ext cx="12192000" cy="19705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EF1C8AA-2F62-8D4D-A2BF-EC18372D087B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021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A12A12-E455-DB4F-80EF-48B0F3A9C639}"/>
              </a:ext>
            </a:extLst>
          </p:cNvPr>
          <p:cNvSpPr/>
          <p:nvPr/>
        </p:nvSpPr>
        <p:spPr>
          <a:xfrm>
            <a:off x="617023" y="2159594"/>
            <a:ext cx="4455297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Seven: </a:t>
            </a:r>
            <a:r>
              <a:rPr lang="en-GB" sz="2500" dirty="0">
                <a:latin typeface="Univers Condensed Light" panose="020B0506020202050204" pitchFamily="34" charset="0"/>
              </a:rPr>
              <a:t>By what year is it intended that the SDGs will be achieved?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ED3D42-4F0C-C841-A0D7-7AB962796677}"/>
              </a:ext>
            </a:extLst>
          </p:cNvPr>
          <p:cNvSpPr/>
          <p:nvPr/>
        </p:nvSpPr>
        <p:spPr>
          <a:xfrm>
            <a:off x="617023" y="3523202"/>
            <a:ext cx="198323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2030 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2F61E1-5B34-0544-BBE8-964BEE9F84C9}"/>
              </a:ext>
            </a:extLst>
          </p:cNvPr>
          <p:cNvSpPr/>
          <p:nvPr/>
        </p:nvSpPr>
        <p:spPr>
          <a:xfrm>
            <a:off x="6215582" y="2162605"/>
            <a:ext cx="5012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Question Eight: </a:t>
            </a:r>
            <a:r>
              <a:rPr lang="en-GB" sz="2500" dirty="0">
                <a:latin typeface="Univers Condensed Light" panose="020B0506020202050204" pitchFamily="34" charset="0"/>
              </a:rPr>
              <a:t>Which SDG focuses on tackling climate change?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98BD3-7A57-BC4A-9FCC-37B0337148F4}"/>
              </a:ext>
            </a:extLst>
          </p:cNvPr>
          <p:cNvSpPr/>
          <p:nvPr/>
        </p:nvSpPr>
        <p:spPr>
          <a:xfrm>
            <a:off x="6215582" y="3523202"/>
            <a:ext cx="50127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Answer: </a:t>
            </a:r>
            <a:r>
              <a:rPr lang="en-GB" sz="2500" dirty="0">
                <a:latin typeface="Univers Condensed Light" panose="020B0506020202050204" pitchFamily="34" charset="0"/>
              </a:rPr>
              <a:t>SDG 13: Climate Action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B32F5B3-0ECD-0247-9633-B03544DBF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pic>
        <p:nvPicPr>
          <p:cNvPr id="11" name="Picture 1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58B8202-A63D-0044-AB4F-0AAA8530D1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267"/>
          <a:stretch/>
        </p:blipFill>
        <p:spPr>
          <a:xfrm>
            <a:off x="0" y="0"/>
            <a:ext cx="12192000" cy="19705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39EAC1-68D6-DE4E-906B-80949E3B32F3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9707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65913B2-6DED-2249-BF21-8D40CE710678}"/>
              </a:ext>
            </a:extLst>
          </p:cNvPr>
          <p:cNvSpPr/>
          <p:nvPr/>
        </p:nvSpPr>
        <p:spPr>
          <a:xfrm>
            <a:off x="6235097" y="2134298"/>
            <a:ext cx="455222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2030 is too soon. There is not enough time to achieve the SDGs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3930F-4746-B84F-BBF8-90A4C623C95C}"/>
              </a:ext>
            </a:extLst>
          </p:cNvPr>
          <p:cNvSpPr/>
          <p:nvPr/>
        </p:nvSpPr>
        <p:spPr>
          <a:xfrm>
            <a:off x="689215" y="3955173"/>
            <a:ext cx="4321065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 SDGs cannot be achieved until all conflict comes to an end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7BC7CE-7863-7144-8F7F-B35BAEDA86C5}"/>
              </a:ext>
            </a:extLst>
          </p:cNvPr>
          <p:cNvSpPr/>
          <p:nvPr/>
        </p:nvSpPr>
        <p:spPr>
          <a:xfrm>
            <a:off x="689215" y="2683135"/>
            <a:ext cx="4764157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There are not enough resources available to achieve the SDGs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044463-CFD2-DE43-8E92-50463515D864}"/>
              </a:ext>
            </a:extLst>
          </p:cNvPr>
          <p:cNvSpPr/>
          <p:nvPr/>
        </p:nvSpPr>
        <p:spPr>
          <a:xfrm>
            <a:off x="669152" y="2122292"/>
            <a:ext cx="4207565" cy="4770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There are too many SDGs 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57B854-E12F-0443-8EB2-51C15EDC6515}"/>
              </a:ext>
            </a:extLst>
          </p:cNvPr>
          <p:cNvSpPr/>
          <p:nvPr/>
        </p:nvSpPr>
        <p:spPr>
          <a:xfrm>
            <a:off x="6235097" y="3364333"/>
            <a:ext cx="38796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 SDGs rely on indefinite growth on a finite planet</a:t>
            </a:r>
          </a:p>
        </p:txBody>
      </p:sp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FB81B0C-0331-E648-A030-05BF6D50E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4B28043-1BE3-094A-A34C-7A37E6E05F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798"/>
          <a:stretch/>
        </p:blipFill>
        <p:spPr>
          <a:xfrm>
            <a:off x="0" y="0"/>
            <a:ext cx="12192000" cy="186550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4D69935-B4FA-1846-A05D-961498B3BE93}"/>
              </a:ext>
            </a:extLst>
          </p:cNvPr>
          <p:cNvSpPr txBox="1"/>
          <p:nvPr/>
        </p:nvSpPr>
        <p:spPr>
          <a:xfrm>
            <a:off x="1120986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982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510170ED-27BB-6E4C-98C9-3AE847526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2621C1-5C82-914C-B978-3F88EB8C8E16}"/>
              </a:ext>
            </a:extLst>
          </p:cNvPr>
          <p:cNvSpPr txBox="1"/>
          <p:nvPr/>
        </p:nvSpPr>
        <p:spPr>
          <a:xfrm>
            <a:off x="11242159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55546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352309B-9EE3-5746-A04B-F6EAB5581F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699"/>
          <a:stretch/>
        </p:blipFill>
        <p:spPr>
          <a:xfrm>
            <a:off x="0" y="0"/>
            <a:ext cx="12192000" cy="1940905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BB3EE3E-BB0C-4B41-BF79-67B44C5AEE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414883-FA47-484B-8E62-52843D28CFA7}"/>
              </a:ext>
            </a:extLst>
          </p:cNvPr>
          <p:cNvSpPr/>
          <p:nvPr/>
        </p:nvSpPr>
        <p:spPr>
          <a:xfrm>
            <a:off x="602389" y="2118001"/>
            <a:ext cx="489745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Statement 1: </a:t>
            </a:r>
            <a:r>
              <a:rPr lang="en-GB" sz="2500" dirty="0">
                <a:latin typeface="Univers Condensed Light" panose="020B0506020202050204" pitchFamily="34" charset="0"/>
              </a:rPr>
              <a:t>There is no such thing as a good war or a bad peace.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(Benjamin Franklin)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6DA5C-2344-8340-9551-8A9B477D39F7}"/>
              </a:ext>
            </a:extLst>
          </p:cNvPr>
          <p:cNvSpPr/>
          <p:nvPr/>
        </p:nvSpPr>
        <p:spPr>
          <a:xfrm>
            <a:off x="602389" y="4130805"/>
            <a:ext cx="545327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Statement 2: </a:t>
            </a:r>
            <a:r>
              <a:rPr lang="en-GB" sz="2500" dirty="0">
                <a:latin typeface="Univers Condensed Light" panose="020B0506020202050204" pitchFamily="34" charset="0"/>
              </a:rPr>
              <a:t>War, no matter how necessary, or justified, is a crime.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(Ernest Hemingway)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0F7E55-EBB6-B24C-82F0-E87AE9A0F17F}"/>
              </a:ext>
            </a:extLst>
          </p:cNvPr>
          <p:cNvSpPr/>
          <p:nvPr/>
        </p:nvSpPr>
        <p:spPr>
          <a:xfrm>
            <a:off x="6188765" y="2100984"/>
            <a:ext cx="54936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Statement 3: </a:t>
            </a:r>
            <a:r>
              <a:rPr lang="en-GB" sz="2500" dirty="0">
                <a:latin typeface="Univers Condensed Light" panose="020B0506020202050204" pitchFamily="34" charset="0"/>
              </a:rPr>
              <a:t>An unjust peace is better than a just war.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(Desiderius Erasmus)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B54A0F-CF61-D245-BB50-219C2BC7E28B}"/>
              </a:ext>
            </a:extLst>
          </p:cNvPr>
          <p:cNvSpPr/>
          <p:nvPr/>
        </p:nvSpPr>
        <p:spPr>
          <a:xfrm>
            <a:off x="6190519" y="3507558"/>
            <a:ext cx="54936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>
                <a:latin typeface="Univers Condensed" panose="020B0503020202020204" pitchFamily="34" charset="0"/>
              </a:rPr>
              <a:t>Statement 4: </a:t>
            </a:r>
            <a:r>
              <a:rPr lang="en-GB" sz="2500" dirty="0">
                <a:latin typeface="Univers Condensed Light" panose="020B0506020202050204" pitchFamily="34" charset="0"/>
              </a:rPr>
              <a:t>Peace cannot be kept by force; it can only be achieved by understanding. </a:t>
            </a:r>
            <a:br>
              <a:rPr lang="en-GB" sz="2500" dirty="0">
                <a:latin typeface="Univers Condensed Light" panose="020B0506020202050204" pitchFamily="34" charset="0"/>
              </a:rPr>
            </a:br>
            <a:r>
              <a:rPr lang="en-GB" sz="2500" dirty="0">
                <a:latin typeface="Univers Condensed Light" panose="020B0506020202050204" pitchFamily="34" charset="0"/>
              </a:rPr>
              <a:t>(Albert Einstein)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0697B-7CE6-1144-9960-A130B565CB0D}"/>
              </a:ext>
            </a:extLst>
          </p:cNvPr>
          <p:cNvSpPr txBox="1"/>
          <p:nvPr/>
        </p:nvSpPr>
        <p:spPr>
          <a:xfrm>
            <a:off x="11220894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89602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38D559E-E1D6-3A46-B8B0-4D9A09DB56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196"/>
          <a:stretch/>
        </p:blipFill>
        <p:spPr>
          <a:xfrm>
            <a:off x="0" y="0"/>
            <a:ext cx="12192000" cy="1975415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ED9F880-457A-A741-8C31-5456B752DF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79"/>
          <a:stretch/>
        </p:blipFill>
        <p:spPr>
          <a:xfrm>
            <a:off x="0" y="5724938"/>
            <a:ext cx="12192000" cy="11330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E6AB60-5B83-2547-9ADA-80208DFACB7D}"/>
              </a:ext>
            </a:extLst>
          </p:cNvPr>
          <p:cNvSpPr/>
          <p:nvPr/>
        </p:nvSpPr>
        <p:spPr>
          <a:xfrm>
            <a:off x="657726" y="2121012"/>
            <a:ext cx="543827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Values are beliefs/principles that help to guide the behaviour and actions of people and organisations.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5F7F29-C8D6-4A43-AF28-D64965E4364C}"/>
              </a:ext>
            </a:extLst>
          </p:cNvPr>
          <p:cNvSpPr/>
          <p:nvPr/>
        </p:nvSpPr>
        <p:spPr>
          <a:xfrm>
            <a:off x="657726" y="3800969"/>
            <a:ext cx="532071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They help us to decide what is good and bad, what is acceptable or unacceptable.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284F77-5776-9C4F-9642-262D93450E40}"/>
              </a:ext>
            </a:extLst>
          </p:cNvPr>
          <p:cNvSpPr/>
          <p:nvPr/>
        </p:nvSpPr>
        <p:spPr>
          <a:xfrm>
            <a:off x="6096000" y="3065862"/>
            <a:ext cx="51495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They influence what we spend our lives doing.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05076A-9A8E-144A-A92E-D0F6E90C325B}"/>
              </a:ext>
            </a:extLst>
          </p:cNvPr>
          <p:cNvSpPr/>
          <p:nvPr/>
        </p:nvSpPr>
        <p:spPr>
          <a:xfrm>
            <a:off x="6096000" y="2121010"/>
            <a:ext cx="54382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They influence the type of person we want to be.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90B9C1-D3FB-0F42-A019-891BB542619A}"/>
              </a:ext>
            </a:extLst>
          </p:cNvPr>
          <p:cNvSpPr/>
          <p:nvPr/>
        </p:nvSpPr>
        <p:spPr>
          <a:xfrm>
            <a:off x="6096000" y="4069168"/>
            <a:ext cx="55666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Univers Condensed Light" panose="020B0506020202050204" pitchFamily="34" charset="0"/>
              </a:rPr>
              <a:t>They influence how we treat ourselves and others.</a:t>
            </a:r>
            <a:endParaRPr lang="en-GB" sz="2500" dirty="0">
              <a:effectLst/>
              <a:latin typeface="Univers Condensed Light" panose="020B05060202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11E33E-CEBC-8B42-AD5E-D3893E89EDAA}"/>
              </a:ext>
            </a:extLst>
          </p:cNvPr>
          <p:cNvSpPr txBox="1"/>
          <p:nvPr/>
        </p:nvSpPr>
        <p:spPr>
          <a:xfrm>
            <a:off x="11231526" y="6259903"/>
            <a:ext cx="45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Univers" panose="020B0503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1124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71555</TotalTime>
  <Words>521</Words>
  <Application>Microsoft Office PowerPoint</Application>
  <PresentationFormat>Widescreen</PresentationFormat>
  <Paragraphs>55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Univers</vt:lpstr>
      <vt:lpstr>Univers Condensed</vt:lpstr>
      <vt:lpstr>Univers Condensed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Scannell</dc:creator>
  <cp:lastModifiedBy>Stephen Farley</cp:lastModifiedBy>
  <cp:revision>2197</cp:revision>
  <dcterms:created xsi:type="dcterms:W3CDTF">2018-06-27T10:22:56Z</dcterms:created>
  <dcterms:modified xsi:type="dcterms:W3CDTF">2021-01-19T11:49:29Z</dcterms:modified>
</cp:coreProperties>
</file>