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1" r:id="rId1"/>
  </p:sldMasterIdLst>
  <p:notesMasterIdLst>
    <p:notesMasterId r:id="rId15"/>
  </p:notesMasterIdLst>
  <p:sldIdLst>
    <p:sldId id="493" r:id="rId2"/>
    <p:sldId id="515" r:id="rId3"/>
    <p:sldId id="516" r:id="rId4"/>
    <p:sldId id="517" r:id="rId5"/>
    <p:sldId id="518" r:id="rId6"/>
    <p:sldId id="519" r:id="rId7"/>
    <p:sldId id="520" r:id="rId8"/>
    <p:sldId id="521" r:id="rId9"/>
    <p:sldId id="522" r:id="rId10"/>
    <p:sldId id="523" r:id="rId11"/>
    <p:sldId id="524" r:id="rId12"/>
    <p:sldId id="525" r:id="rId13"/>
    <p:sldId id="526" r:id="rId14"/>
  </p:sldIdLst>
  <p:sldSz cx="12192000" cy="6858000"/>
  <p:notesSz cx="6858000" cy="2781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5029AC5-12B3-4B72-9441-506E36E5DA53}">
          <p14:sldIdLst>
            <p14:sldId id="493"/>
            <p14:sldId id="515"/>
            <p14:sldId id="516"/>
            <p14:sldId id="517"/>
            <p14:sldId id="518"/>
            <p14:sldId id="519"/>
            <p14:sldId id="520"/>
            <p14:sldId id="521"/>
            <p14:sldId id="522"/>
            <p14:sldId id="523"/>
            <p14:sldId id="524"/>
            <p14:sldId id="525"/>
            <p14:sldId id="5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ine O'Driscoll" initials="AO" lastIdx="13" clrIdx="0"/>
  <p:cmAuthor id="2" name="Laura Rio Fernandez" initials="LF" lastIdx="14" clrIdx="1"/>
  <p:cmAuthor id="3" name="Leeann Gallagher" initials="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85CA"/>
    <a:srgbClr val="FFFFFF"/>
    <a:srgbClr val="D82332"/>
    <a:srgbClr val="0A0A0A"/>
    <a:srgbClr val="008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02" autoAdjust="0"/>
    <p:restoredTop sz="95118" autoAdjust="0"/>
  </p:normalViewPr>
  <p:slideViewPr>
    <p:cSldViewPr snapToGrid="0" snapToObjects="1">
      <p:cViewPr varScale="1">
        <p:scale>
          <a:sx n="67" d="100"/>
          <a:sy n="67" d="100"/>
        </p:scale>
        <p:origin x="340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80608-4070-304E-B86B-69D6FAA3DC02}" type="datetimeFigureOut">
              <a:rPr lang="en-US" smtClean="0"/>
              <a:t>1/26/2021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BCAE9-C3A7-CD47-9461-AC47654108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57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CARGHAS 2021 I TEACHT ANIAR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965FD-1C96-4B50-A86F-DB98CBA889B1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105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TIONCHAIR AR ÁR LUACHANNA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233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SUÍOMHANNA MOLTA GRÉASÁIN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28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TREOIRPHRIONSABAIL NA FREAGARTHA DAONNÚLA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41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TREOIRPHRIONSABAIL AR LEANÚINT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865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796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TRÁTH NA GCEIST SDG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41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TRÁTH NA GCEIST SDG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564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TRÁTH NA GCEIST SDG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92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CÁINEADH NA SDG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116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086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AONTAIGH NÓ EASAONTAIGH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651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CAD IS ‘LUACH’ ANN</a:t>
            </a:r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BCAE9-C3A7-CD47-9461-AC47654108D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13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59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02711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21716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0A1391D-C0A1-7848-8846-1BF32DD1E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015" y="1523481"/>
            <a:ext cx="11050858" cy="4422453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623568-20ED-5345-AB89-14349C169C83}"/>
              </a:ext>
            </a:extLst>
          </p:cNvPr>
          <p:cNvSpPr/>
          <p:nvPr userDrawn="1"/>
        </p:nvSpPr>
        <p:spPr>
          <a:xfrm>
            <a:off x="0" y="6635262"/>
            <a:ext cx="12192000" cy="222738"/>
          </a:xfrm>
          <a:prstGeom prst="rect">
            <a:avLst/>
          </a:prstGeom>
          <a:solidFill>
            <a:srgbClr val="008FC9"/>
          </a:solidFill>
          <a:ln>
            <a:solidFill>
              <a:srgbClr val="008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17A3B6-CF45-3A45-A42D-A773DB110E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322" y="6124054"/>
            <a:ext cx="1724633" cy="333088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9ADD39E8-436B-5E42-9E93-1C0593471F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590" y="671411"/>
            <a:ext cx="7340348" cy="595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ts val="4000"/>
              </a:lnSpc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3DF8FC-71D6-8546-AB5F-214F00D14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50" y="183858"/>
            <a:ext cx="398599" cy="142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84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623568-20ED-5345-AB89-14349C169C83}"/>
              </a:ext>
            </a:extLst>
          </p:cNvPr>
          <p:cNvSpPr/>
          <p:nvPr userDrawn="1"/>
        </p:nvSpPr>
        <p:spPr>
          <a:xfrm>
            <a:off x="0" y="6635262"/>
            <a:ext cx="12192000" cy="222738"/>
          </a:xfrm>
          <a:prstGeom prst="rect">
            <a:avLst/>
          </a:prstGeom>
          <a:solidFill>
            <a:srgbClr val="008FC9"/>
          </a:solidFill>
          <a:ln>
            <a:solidFill>
              <a:srgbClr val="008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17A3B6-CF45-3A45-A42D-A773DB110E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322" y="6124054"/>
            <a:ext cx="1724633" cy="33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45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623568-20ED-5345-AB89-14349C169C83}"/>
              </a:ext>
            </a:extLst>
          </p:cNvPr>
          <p:cNvSpPr/>
          <p:nvPr userDrawn="1"/>
        </p:nvSpPr>
        <p:spPr>
          <a:xfrm>
            <a:off x="0" y="6635262"/>
            <a:ext cx="12192000" cy="222738"/>
          </a:xfrm>
          <a:prstGeom prst="rect">
            <a:avLst/>
          </a:prstGeom>
          <a:solidFill>
            <a:srgbClr val="008FC9"/>
          </a:solidFill>
          <a:ln>
            <a:solidFill>
              <a:srgbClr val="008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17A3B6-CF45-3A45-A42D-A773DB110E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322" y="6124054"/>
            <a:ext cx="1724633" cy="333088"/>
          </a:xfrm>
          <a:prstGeom prst="rect">
            <a:avLst/>
          </a:prstGeom>
        </p:spPr>
      </p:pic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73536E2-5755-6046-A8E5-90AA88794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3813" y="1826696"/>
            <a:ext cx="65957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ts val="4700"/>
              </a:lnSpc>
              <a:defRPr sz="5400"/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AC15615-70CE-F04E-8A24-CF90257867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56" y="1763509"/>
            <a:ext cx="1282392" cy="128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1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341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0644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15119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29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173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67841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4152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746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8066-80A0-4D8E-B5CE-BA32BE5E2291}" type="datetimeFigureOut">
              <a:rPr lang="en-IE" smtClean="0"/>
              <a:t>26/01/2021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544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23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12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openxmlformats.org/officeDocument/2006/relationships/image" Target="../media/image14.jpg"/><Relationship Id="rId9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7.jp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501" y="6083171"/>
            <a:ext cx="2314499" cy="452346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23E5879F-5847-4A4A-A301-B8F694FF3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A9C015-6505-234A-8630-3F09C3040759}"/>
              </a:ext>
            </a:extLst>
          </p:cNvPr>
          <p:cNvSpPr txBox="1"/>
          <p:nvPr/>
        </p:nvSpPr>
        <p:spPr>
          <a:xfrm>
            <a:off x="1123152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8300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C800938C-24C7-AE46-B516-7B464EAB67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219" t="80417"/>
          <a:stretch/>
        </p:blipFill>
        <p:spPr>
          <a:xfrm>
            <a:off x="9658350" y="5514975"/>
            <a:ext cx="2533650" cy="13430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99B3837-5D18-DC49-BE99-C1265D637F41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10</a:t>
            </a:r>
          </a:p>
        </p:txBody>
      </p:sp>
      <p:pic>
        <p:nvPicPr>
          <p:cNvPr id="23" name="Picture 22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F2A25098-581E-344D-963C-6EB633485D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875" r="20781"/>
          <a:stretch/>
        </p:blipFill>
        <p:spPr>
          <a:xfrm>
            <a:off x="0" y="1843088"/>
            <a:ext cx="9658350" cy="5014912"/>
          </a:xfrm>
          <a:prstGeom prst="rect">
            <a:avLst/>
          </a:prstGeom>
        </p:spPr>
      </p:pic>
      <p:pic>
        <p:nvPicPr>
          <p:cNvPr id="25" name="Picture 24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8A7400E4-F489-8742-B930-986D4F51B8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6875" r="20782"/>
          <a:stretch/>
        </p:blipFill>
        <p:spPr>
          <a:xfrm>
            <a:off x="0" y="1843088"/>
            <a:ext cx="9658350" cy="5014912"/>
          </a:xfrm>
          <a:prstGeom prst="rect">
            <a:avLst/>
          </a:prstGeom>
        </p:spPr>
      </p:pic>
      <p:pic>
        <p:nvPicPr>
          <p:cNvPr id="27" name="Picture 26" descr="A picture containing chart&#10;&#10;Description automatically generated">
            <a:extLst>
              <a:ext uri="{FF2B5EF4-FFF2-40B4-BE49-F238E27FC236}">
                <a16:creationId xmlns:a16="http://schemas.microsoft.com/office/drawing/2014/main" id="{022DB08F-B5DB-2241-B260-97AAC053398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6875" r="19023"/>
          <a:stretch/>
        </p:blipFill>
        <p:spPr>
          <a:xfrm>
            <a:off x="0" y="1843086"/>
            <a:ext cx="9872663" cy="5014913"/>
          </a:xfrm>
          <a:prstGeom prst="rect">
            <a:avLst/>
          </a:prstGeom>
        </p:spPr>
      </p:pic>
      <p:pic>
        <p:nvPicPr>
          <p:cNvPr id="29" name="Picture 28" descr="A picture containing chart&#10;&#10;Description automatically generated">
            <a:extLst>
              <a:ext uri="{FF2B5EF4-FFF2-40B4-BE49-F238E27FC236}">
                <a16:creationId xmlns:a16="http://schemas.microsoft.com/office/drawing/2014/main" id="{73D50F5B-BC28-EB44-ACBD-B602BA37919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6875" r="22539"/>
          <a:stretch/>
        </p:blipFill>
        <p:spPr>
          <a:xfrm>
            <a:off x="0" y="1843086"/>
            <a:ext cx="9444037" cy="5014914"/>
          </a:xfrm>
          <a:prstGeom prst="rect">
            <a:avLst/>
          </a:prstGeom>
        </p:spPr>
      </p:pic>
      <p:pic>
        <p:nvPicPr>
          <p:cNvPr id="31" name="Picture 30" descr="A picture containing chart&#10;&#10;Description automatically generated">
            <a:extLst>
              <a:ext uri="{FF2B5EF4-FFF2-40B4-BE49-F238E27FC236}">
                <a16:creationId xmlns:a16="http://schemas.microsoft.com/office/drawing/2014/main" id="{052275A4-DD26-364D-ABE2-1EB280C085B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6875" r="20781"/>
          <a:stretch/>
        </p:blipFill>
        <p:spPr>
          <a:xfrm>
            <a:off x="0" y="1843086"/>
            <a:ext cx="9658350" cy="5014914"/>
          </a:xfrm>
          <a:prstGeom prst="rect">
            <a:avLst/>
          </a:prstGeom>
        </p:spPr>
      </p:pic>
      <p:pic>
        <p:nvPicPr>
          <p:cNvPr id="33" name="Picture 32" descr="Diagram&#10;&#10;Description automatically generated">
            <a:extLst>
              <a:ext uri="{FF2B5EF4-FFF2-40B4-BE49-F238E27FC236}">
                <a16:creationId xmlns:a16="http://schemas.microsoft.com/office/drawing/2014/main" id="{90B80896-EB46-4648-83C8-67626C99DAA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6875" r="19023"/>
          <a:stretch/>
        </p:blipFill>
        <p:spPr>
          <a:xfrm>
            <a:off x="0" y="1843086"/>
            <a:ext cx="9872663" cy="5014914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8D4BD5E-8D6D-E34C-B88B-B89B694EE6B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73125"/>
          <a:stretch/>
        </p:blipFill>
        <p:spPr>
          <a:xfrm>
            <a:off x="0" y="0"/>
            <a:ext cx="12192000" cy="1843085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A35BE96-EA4D-0D48-AC59-FC84FBEA1C1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26875" r="20781"/>
          <a:stretch/>
        </p:blipFill>
        <p:spPr>
          <a:xfrm>
            <a:off x="0" y="1843084"/>
            <a:ext cx="9658350" cy="5014915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44FAA99-3069-6A4A-9E46-35A0BC95D8D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26875" r="20781"/>
          <a:stretch/>
        </p:blipFill>
        <p:spPr>
          <a:xfrm>
            <a:off x="0" y="1843084"/>
            <a:ext cx="9658350" cy="5014916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ED9304DD-03D1-5C47-9150-3D27BABBAEB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26875" r="20781"/>
          <a:stretch/>
        </p:blipFill>
        <p:spPr>
          <a:xfrm>
            <a:off x="0" y="1843082"/>
            <a:ext cx="9658350" cy="5014917"/>
          </a:xfrm>
          <a:prstGeom prst="rect">
            <a:avLst/>
          </a:prstGeom>
        </p:spPr>
      </p:pic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B8CC6E1E-01FE-F146-B31E-EF1C7F94BDA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6875" r="20781"/>
          <a:stretch/>
        </p:blipFill>
        <p:spPr>
          <a:xfrm>
            <a:off x="0" y="1843082"/>
            <a:ext cx="9658350" cy="501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8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B252320A-36B5-6B4A-BBB1-7D3FBADEB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DCC10C-B055-9B4F-8A03-66C2CD3E4C20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466513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4762D2C-1F14-6E4C-8A80-0CB04FC2A2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97F0F2-D2A9-6B46-8218-4A9815FDBA44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12</a:t>
            </a:r>
          </a:p>
        </p:txBody>
      </p:sp>
      <p:pic>
        <p:nvPicPr>
          <p:cNvPr id="19" name="Picture 18" descr="Diagram&#10;&#10;Description automatically generated">
            <a:extLst>
              <a:ext uri="{FF2B5EF4-FFF2-40B4-BE49-F238E27FC236}">
                <a16:creationId xmlns:a16="http://schemas.microsoft.com/office/drawing/2014/main" id="{03EE1D9E-D8A3-5543-9FD0-07DCB1E540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1667"/>
          <a:stretch/>
        </p:blipFill>
        <p:spPr>
          <a:xfrm>
            <a:off x="0" y="0"/>
            <a:ext cx="12192000" cy="1943100"/>
          </a:xfrm>
          <a:prstGeom prst="rect">
            <a:avLst/>
          </a:prstGeom>
        </p:spPr>
      </p:pic>
      <p:pic>
        <p:nvPicPr>
          <p:cNvPr id="22" name="Picture 21" descr="A picture containing diagram&#10;&#10;Description automatically generated">
            <a:extLst>
              <a:ext uri="{FF2B5EF4-FFF2-40B4-BE49-F238E27FC236}">
                <a16:creationId xmlns:a16="http://schemas.microsoft.com/office/drawing/2014/main" id="{413CAF36-EACE-494D-9FFB-9CFFC65ACC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333" b="19858"/>
          <a:stretch/>
        </p:blipFill>
        <p:spPr>
          <a:xfrm>
            <a:off x="0" y="1943100"/>
            <a:ext cx="12192000" cy="3553074"/>
          </a:xfrm>
          <a:prstGeom prst="rect">
            <a:avLst/>
          </a:prstGeom>
        </p:spPr>
      </p:pic>
      <p:pic>
        <p:nvPicPr>
          <p:cNvPr id="24" name="Picture 23" descr="A picture containing diagram&#10;&#10;Description automatically generated">
            <a:extLst>
              <a:ext uri="{FF2B5EF4-FFF2-40B4-BE49-F238E27FC236}">
                <a16:creationId xmlns:a16="http://schemas.microsoft.com/office/drawing/2014/main" id="{92B220DF-145E-C44D-8E72-DDB18BEBF6F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0417" b="17774"/>
          <a:stretch/>
        </p:blipFill>
        <p:spPr>
          <a:xfrm>
            <a:off x="0" y="2085975"/>
            <a:ext cx="12192000" cy="3553074"/>
          </a:xfrm>
          <a:prstGeom prst="rect">
            <a:avLst/>
          </a:prstGeom>
        </p:spPr>
      </p:pic>
      <p:pic>
        <p:nvPicPr>
          <p:cNvPr id="26" name="Picture 2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13F73E8-9BA7-084F-ABF2-53CE977BEB6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2084" b="23125"/>
          <a:stretch/>
        </p:blipFill>
        <p:spPr>
          <a:xfrm>
            <a:off x="0" y="2200275"/>
            <a:ext cx="12192000" cy="3071814"/>
          </a:xfrm>
          <a:prstGeom prst="rect">
            <a:avLst/>
          </a:prstGeom>
        </p:spPr>
      </p:pic>
      <p:pic>
        <p:nvPicPr>
          <p:cNvPr id="28" name="Picture 27" descr="Diagram&#10;&#10;Description automatically generated">
            <a:extLst>
              <a:ext uri="{FF2B5EF4-FFF2-40B4-BE49-F238E27FC236}">
                <a16:creationId xmlns:a16="http://schemas.microsoft.com/office/drawing/2014/main" id="{EC8005DF-FDAF-7142-8B84-D09C6D71B77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0417" b="18605"/>
          <a:stretch/>
        </p:blipFill>
        <p:spPr>
          <a:xfrm>
            <a:off x="0" y="2085974"/>
            <a:ext cx="12192000" cy="3496089"/>
          </a:xfrm>
          <a:prstGeom prst="rect">
            <a:avLst/>
          </a:prstGeom>
        </p:spPr>
      </p:pic>
      <p:pic>
        <p:nvPicPr>
          <p:cNvPr id="30" name="Picture 29" descr="Diagram&#10;&#10;Description automatically generated">
            <a:extLst>
              <a:ext uri="{FF2B5EF4-FFF2-40B4-BE49-F238E27FC236}">
                <a16:creationId xmlns:a16="http://schemas.microsoft.com/office/drawing/2014/main" id="{1E7E0309-6E53-3D4B-B26F-B894D3B293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417" b="21458"/>
          <a:stretch/>
        </p:blipFill>
        <p:spPr>
          <a:xfrm>
            <a:off x="0" y="2085974"/>
            <a:ext cx="12192000" cy="330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5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824FF7C-4861-D945-85E1-73035D4B72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565" t="84511"/>
          <a:stretch/>
        </p:blipFill>
        <p:spPr>
          <a:xfrm>
            <a:off x="9700590" y="5795682"/>
            <a:ext cx="2491409" cy="106231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B9F0C90-24FD-0B4C-A7E3-86F7AFC4C3F1}"/>
              </a:ext>
            </a:extLst>
          </p:cNvPr>
          <p:cNvSpPr/>
          <p:nvPr/>
        </p:nvSpPr>
        <p:spPr>
          <a:xfrm>
            <a:off x="635268" y="2124350"/>
            <a:ext cx="51762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1: </a:t>
            </a:r>
            <a:r>
              <a:rPr lang="en-GB" sz="1700" dirty="0">
                <a:latin typeface="Univers Condensed" panose="020B0503020202020204" pitchFamily="34" charset="0"/>
              </a:rPr>
              <a:t>Caithfidh an </a:t>
            </a:r>
            <a:r>
              <a:rPr lang="en-GB" sz="1700" dirty="0">
                <a:latin typeface="Univers Condensed Light" panose="020B0506020202050204" pitchFamily="34" charset="0"/>
              </a:rPr>
              <a:t>chabhair dhaonnúil a bheith neamhspleách ar aidhmeanna na ngníomhairí eile sa choinbhleacht.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(Neamhspleáchas)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9F381F-19A6-E14C-ACE7-122CB41589A2}"/>
              </a:ext>
            </a:extLst>
          </p:cNvPr>
          <p:cNvSpPr/>
          <p:nvPr/>
        </p:nvSpPr>
        <p:spPr>
          <a:xfrm>
            <a:off x="635267" y="3252690"/>
            <a:ext cx="52778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2: </a:t>
            </a:r>
            <a:r>
              <a:rPr lang="en-GB" sz="1700" dirty="0">
                <a:latin typeface="Univers Condensed" panose="020B0503020202020204" pitchFamily="34" charset="0"/>
              </a:rPr>
              <a:t>Caithfidh an </a:t>
            </a:r>
            <a:r>
              <a:rPr lang="en-GB" sz="1700" dirty="0">
                <a:latin typeface="Univers Condensed Light" panose="020B0506020202050204" pitchFamily="34" charset="0"/>
              </a:rPr>
              <a:t>chabhair dhaonnúil a bheith bunaithe ar an ngá amháin.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(Neamhchlaontacht)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49780F-D930-EC47-AD11-CCCC4DFF72A3}"/>
              </a:ext>
            </a:extLst>
          </p:cNvPr>
          <p:cNvSpPr/>
          <p:nvPr/>
        </p:nvSpPr>
        <p:spPr>
          <a:xfrm>
            <a:off x="635267" y="4143775"/>
            <a:ext cx="41568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3: </a:t>
            </a:r>
            <a:r>
              <a:rPr lang="en-GB" sz="1700" dirty="0">
                <a:latin typeface="Univers Condensed Light" panose="020B0506020202050204" pitchFamily="34" charset="0"/>
              </a:rPr>
              <a:t>Ná seas le haon taobh.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</a:t>
            </a:r>
            <a:r>
              <a:rPr lang="en-GB" sz="1700" dirty="0" err="1">
                <a:latin typeface="Univers Condensed Light" panose="020B0506020202050204" pitchFamily="34" charset="0"/>
              </a:rPr>
              <a:t>Neodrachas</a:t>
            </a:r>
            <a:r>
              <a:rPr lang="en-GB" sz="1700" dirty="0">
                <a:latin typeface="Univers Condensed Light" panose="020B0506020202050204" pitchFamily="34" charset="0"/>
              </a:rPr>
              <a:t>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F186AA-E2F1-7344-A1C6-94460A6C1B60}"/>
              </a:ext>
            </a:extLst>
          </p:cNvPr>
          <p:cNvSpPr/>
          <p:nvPr/>
        </p:nvSpPr>
        <p:spPr>
          <a:xfrm>
            <a:off x="635267" y="4783807"/>
            <a:ext cx="39367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4: </a:t>
            </a:r>
            <a:r>
              <a:rPr lang="en-GB" sz="1700" dirty="0">
                <a:latin typeface="Univers Condensed Light" panose="020B0506020202050204" pitchFamily="34" charset="0"/>
              </a:rPr>
              <a:t>Déan an fhulaingt a mhaolú.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(Daonnacht)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D2B295-C444-574B-AF32-DDF98E5F609D}"/>
              </a:ext>
            </a:extLst>
          </p:cNvPr>
          <p:cNvSpPr/>
          <p:nvPr/>
        </p:nvSpPr>
        <p:spPr>
          <a:xfrm>
            <a:off x="635267" y="5459591"/>
            <a:ext cx="41568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5: </a:t>
            </a:r>
            <a:r>
              <a:rPr lang="en-GB" sz="1700" dirty="0">
                <a:latin typeface="Univers Condensed Light" panose="020B0506020202050204" pitchFamily="34" charset="0"/>
              </a:rPr>
              <a:t>Bíodh meas ar an duine agaibh.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(Daonnacht)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8EAF3F-E2F1-4B46-9ECD-12DB5905CAA3}"/>
              </a:ext>
            </a:extLst>
          </p:cNvPr>
          <p:cNvSpPr/>
          <p:nvPr/>
        </p:nvSpPr>
        <p:spPr>
          <a:xfrm>
            <a:off x="6106160" y="2124350"/>
            <a:ext cx="545057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6: </a:t>
            </a:r>
            <a:r>
              <a:rPr lang="en-GB" sz="1700" dirty="0">
                <a:latin typeface="Univers Condensed Light" panose="020B0506020202050204" pitchFamily="34" charset="0"/>
              </a:rPr>
              <a:t>Ná bain le conspóidí nach bhfuil baint ag an gcabhair dhaonnúil leo.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</a:t>
            </a:r>
            <a:r>
              <a:rPr lang="en-GB" sz="1700" dirty="0" err="1">
                <a:latin typeface="Univers Condensed Light" panose="020B0506020202050204" pitchFamily="34" charset="0"/>
              </a:rPr>
              <a:t>Neodrachas</a:t>
            </a:r>
            <a:r>
              <a:rPr lang="en-GB" sz="1700" dirty="0">
                <a:latin typeface="Univers Condensed Light" panose="020B0506020202050204" pitchFamily="34" charset="0"/>
              </a:rPr>
              <a:t>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356EBC-283E-A84C-B2ED-E88319665206}"/>
              </a:ext>
            </a:extLst>
          </p:cNvPr>
          <p:cNvSpPr/>
          <p:nvPr/>
        </p:nvSpPr>
        <p:spPr>
          <a:xfrm>
            <a:off x="6096000" y="3037493"/>
            <a:ext cx="4673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7: </a:t>
            </a:r>
            <a:r>
              <a:rPr lang="en-GB" sz="1700" dirty="0">
                <a:latin typeface="Univers Condensed Light" panose="020B0506020202050204" pitchFamily="34" charset="0"/>
              </a:rPr>
              <a:t>Tabhair tús áite do chásanna práinneacha.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(Neamhchlaontacht)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48FC7D-69AD-414A-A7BC-4635EE965F3A}"/>
              </a:ext>
            </a:extLst>
          </p:cNvPr>
          <p:cNvSpPr/>
          <p:nvPr/>
        </p:nvSpPr>
        <p:spPr>
          <a:xfrm>
            <a:off x="6095999" y="3697096"/>
            <a:ext cx="44534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8: </a:t>
            </a:r>
            <a:r>
              <a:rPr lang="en-GB" sz="1700" dirty="0">
                <a:latin typeface="Univers Condensed Light" panose="020B0506020202050204" pitchFamily="34" charset="0"/>
              </a:rPr>
              <a:t>Cosain an bheatha agus an tsláinte.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(Daonnacht)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837679-BA04-6D46-95E5-6867580BAACF}"/>
              </a:ext>
            </a:extLst>
          </p:cNvPr>
          <p:cNvSpPr/>
          <p:nvPr/>
        </p:nvSpPr>
        <p:spPr>
          <a:xfrm>
            <a:off x="6095999" y="4339616"/>
            <a:ext cx="54505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9: </a:t>
            </a:r>
            <a:r>
              <a:rPr lang="en-GB" sz="1700" dirty="0">
                <a:latin typeface="Univers Condensed Light" panose="020B0506020202050204" pitchFamily="34" charset="0"/>
              </a:rPr>
              <a:t>Ná déan idirdhealú a bheadh bunaithe ar náisiún, ar chine, ar inscne, ar chreideamh reiligiúnach, ar aicme nó ar thuairimí polaitíochta.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(Neamhchlaontacht)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20EAF1-B77D-F84C-A2F8-09374449C4AF}"/>
              </a:ext>
            </a:extLst>
          </p:cNvPr>
          <p:cNvSpPr/>
          <p:nvPr/>
        </p:nvSpPr>
        <p:spPr>
          <a:xfrm>
            <a:off x="6095999" y="5456506"/>
            <a:ext cx="379095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Ráiteas 10: </a:t>
            </a:r>
            <a:r>
              <a:rPr lang="en-GB" sz="1700" dirty="0">
                <a:latin typeface="Univers Condensed Light" panose="020B0506020202050204" pitchFamily="34" charset="0"/>
              </a:rPr>
              <a:t>Bíodh gach idirghabháil bunaithe ar an ngá amháin.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(Neamhchlaontacht)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CDDD8-3DE4-E049-88F2-18BADA65D7B8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13</a:t>
            </a:r>
          </a:p>
        </p:txBody>
      </p:sp>
      <p:pic>
        <p:nvPicPr>
          <p:cNvPr id="18" name="Picture 1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FC5EE9C-102F-2D41-8B93-6015894128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1961"/>
          <a:stretch/>
        </p:blipFill>
        <p:spPr>
          <a:xfrm>
            <a:off x="0" y="0"/>
            <a:ext cx="12192000" cy="192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9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23F58416-C7F0-4F4B-BBF8-0A72C3F2B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333310-2B78-B54E-A57B-09CB375BCB87}"/>
              </a:ext>
            </a:extLst>
          </p:cNvPr>
          <p:cNvSpPr txBox="1"/>
          <p:nvPr/>
        </p:nvSpPr>
        <p:spPr>
          <a:xfrm>
            <a:off x="11226797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19408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4D60B1C-09E1-E741-8CDE-715822F0FF58}"/>
              </a:ext>
            </a:extLst>
          </p:cNvPr>
          <p:cNvSpPr/>
          <p:nvPr/>
        </p:nvSpPr>
        <p:spPr>
          <a:xfrm>
            <a:off x="617023" y="2159594"/>
            <a:ext cx="445529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1: </a:t>
            </a:r>
            <a:r>
              <a:rPr lang="en-GB" sz="2500" dirty="0">
                <a:latin typeface="Univers Condensed Light" panose="020B0506020202050204" pitchFamily="34" charset="0"/>
              </a:rPr>
              <a:t>Cén t-ainm eile atá ar SFI?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214742-B418-8A42-BD24-FE7203F213E1}"/>
              </a:ext>
            </a:extLst>
          </p:cNvPr>
          <p:cNvSpPr/>
          <p:nvPr/>
        </p:nvSpPr>
        <p:spPr>
          <a:xfrm>
            <a:off x="617023" y="2898292"/>
            <a:ext cx="52417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Na Spriocanna Domhanda ( don fhorbairt inbhuanaithe)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7094DA-83C1-844A-9E1A-6CF7E4EB7223}"/>
              </a:ext>
            </a:extLst>
          </p:cNvPr>
          <p:cNvSpPr/>
          <p:nvPr/>
        </p:nvSpPr>
        <p:spPr>
          <a:xfrm>
            <a:off x="617023" y="4391322"/>
            <a:ext cx="536044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2: </a:t>
            </a:r>
            <a:r>
              <a:rPr lang="en-GB" sz="2500" dirty="0">
                <a:latin typeface="Univers Condensed Light" panose="020B0506020202050204" pitchFamily="34" charset="0"/>
              </a:rPr>
              <a:t>Cé mhéad SFI atá ann?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379D1A5-619B-9447-9F84-AC30BDC84889}"/>
              </a:ext>
            </a:extLst>
          </p:cNvPr>
          <p:cNvSpPr/>
          <p:nvPr/>
        </p:nvSpPr>
        <p:spPr>
          <a:xfrm>
            <a:off x="617022" y="5004993"/>
            <a:ext cx="23801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17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3445785-0343-D144-8EBF-11C1A0CE28D8}"/>
              </a:ext>
            </a:extLst>
          </p:cNvPr>
          <p:cNvSpPr/>
          <p:nvPr/>
        </p:nvSpPr>
        <p:spPr>
          <a:xfrm>
            <a:off x="6215582" y="2156974"/>
            <a:ext cx="5091215" cy="1372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3: </a:t>
            </a:r>
            <a:r>
              <a:rPr lang="en-GB" sz="2500" dirty="0">
                <a:latin typeface="Univers Condensed Light" panose="020B0506020202050204" pitchFamily="34" charset="0"/>
              </a:rPr>
              <a:t>Críochnaigh an frása seo maidir le SFI: </a:t>
            </a:r>
          </a:p>
          <a:p>
            <a:pPr>
              <a:lnSpc>
                <a:spcPct val="150000"/>
              </a:lnSpc>
            </a:pPr>
            <a:r>
              <a:rPr lang="en-GB" sz="2500" i="1" dirty="0">
                <a:latin typeface="Univers Condensed Light" panose="020B0506020202050204" pitchFamily="34" charset="0"/>
              </a:rPr>
              <a:t>Na Fág _________________.</a:t>
            </a:r>
            <a:endParaRPr lang="en-GB" sz="2500" i="1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BD3729-6B71-064C-B6FA-BB394FC4FFBE}"/>
              </a:ext>
            </a:extLst>
          </p:cNvPr>
          <p:cNvSpPr/>
          <p:nvPr/>
        </p:nvSpPr>
        <p:spPr>
          <a:xfrm>
            <a:off x="6214535" y="3778826"/>
            <a:ext cx="525496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i="1" dirty="0">
                <a:latin typeface="Univers Condensed Light" panose="020B0506020202050204" pitchFamily="34" charset="0"/>
              </a:rPr>
              <a:t>Ná Fág Duine ar Bith i do Dhiaidh.</a:t>
            </a:r>
            <a:endParaRPr lang="en-GB" sz="2500" i="1" dirty="0">
              <a:effectLst/>
              <a:latin typeface="Univers Condensed Light" panose="020B0506020202050204" pitchFamily="34" charset="0"/>
            </a:endParaRPr>
          </a:p>
        </p:txBody>
      </p:sp>
      <p:pic>
        <p:nvPicPr>
          <p:cNvPr id="45" name="Picture 4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3B41835-9581-3F43-B6E0-AE28573AC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AEEADEC-91F6-CC47-B478-AE0B913E59C8}"/>
              </a:ext>
            </a:extLst>
          </p:cNvPr>
          <p:cNvSpPr txBox="1"/>
          <p:nvPr/>
        </p:nvSpPr>
        <p:spPr>
          <a:xfrm>
            <a:off x="11243731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3</a:t>
            </a:r>
          </a:p>
        </p:txBody>
      </p:sp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AC766C0-4325-8C4F-8020-36A6040ABB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623"/>
          <a:stretch/>
        </p:blipFill>
        <p:spPr>
          <a:xfrm>
            <a:off x="0" y="0"/>
            <a:ext cx="12192000" cy="187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ADE864-EAB7-C244-BC10-C0D427A9E442}"/>
              </a:ext>
            </a:extLst>
          </p:cNvPr>
          <p:cNvSpPr/>
          <p:nvPr/>
        </p:nvSpPr>
        <p:spPr>
          <a:xfrm>
            <a:off x="617023" y="2159594"/>
            <a:ext cx="517046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4</a:t>
            </a:r>
            <a:r>
              <a:rPr lang="en-GB" sz="2500" b="1" dirty="0">
                <a:latin typeface="Univers Condensed Light" panose="020B0506020202050204" pitchFamily="34" charset="0"/>
              </a:rPr>
              <a:t>:</a:t>
            </a:r>
            <a:r>
              <a:rPr lang="en-GB" sz="2500" dirty="0">
                <a:latin typeface="Univers Condensed Light" panose="020B0506020202050204" pitchFamily="34" charset="0"/>
              </a:rPr>
              <a:t> Cé a chruthaigh na SFI?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E111155-2AB7-EF46-AE7F-156659501988}"/>
              </a:ext>
            </a:extLst>
          </p:cNvPr>
          <p:cNvSpPr/>
          <p:nvPr/>
        </p:nvSpPr>
        <p:spPr>
          <a:xfrm>
            <a:off x="617023" y="2737975"/>
            <a:ext cx="42767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Na Náisiúin Aontaithe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8F3E04-28C8-C640-A0B4-AB5F63F508B2}"/>
              </a:ext>
            </a:extLst>
          </p:cNvPr>
          <p:cNvSpPr/>
          <p:nvPr/>
        </p:nvSpPr>
        <p:spPr>
          <a:xfrm>
            <a:off x="617023" y="3759278"/>
            <a:ext cx="517046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5: </a:t>
            </a:r>
            <a:r>
              <a:rPr lang="en-GB" sz="2500" dirty="0">
                <a:latin typeface="Univers Condensed Light" panose="020B0506020202050204" pitchFamily="34" charset="0"/>
              </a:rPr>
              <a:t>Cé mhéad tír a ghlac leis na SFI?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BC6DD8-194D-5242-B27A-E0607AA82681}"/>
              </a:ext>
            </a:extLst>
          </p:cNvPr>
          <p:cNvSpPr/>
          <p:nvPr/>
        </p:nvSpPr>
        <p:spPr>
          <a:xfrm>
            <a:off x="617023" y="4349733"/>
            <a:ext cx="50441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Ghlac 193 tír go hoifigiúil leis na SFI.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FAEE6A-71CD-854A-8A8A-AB5D2E609BC7}"/>
              </a:ext>
            </a:extLst>
          </p:cNvPr>
          <p:cNvSpPr/>
          <p:nvPr/>
        </p:nvSpPr>
        <p:spPr>
          <a:xfrm>
            <a:off x="6215088" y="2148097"/>
            <a:ext cx="535989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6: </a:t>
            </a:r>
            <a:r>
              <a:rPr lang="en-GB" sz="2500" dirty="0">
                <a:latin typeface="Univers Condensed Light" panose="020B0506020202050204" pitchFamily="34" charset="0"/>
              </a:rPr>
              <a:t>Cad iad na spriocanna a bhí ann roimh na SFI?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35DB88-180E-3449-AB93-A091A63D587D}"/>
              </a:ext>
            </a:extLst>
          </p:cNvPr>
          <p:cNvSpPr/>
          <p:nvPr/>
        </p:nvSpPr>
        <p:spPr>
          <a:xfrm>
            <a:off x="6215088" y="3119380"/>
            <a:ext cx="547040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Spriocanna Forbartha na Mílaoise     (8 san iomlán)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pic>
        <p:nvPicPr>
          <p:cNvPr id="12" name="Picture 1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22FB97F-1B9C-A248-9141-AE94D2DD22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EF1C8AA-2F62-8D4D-A2BF-EC18372D087B}"/>
              </a:ext>
            </a:extLst>
          </p:cNvPr>
          <p:cNvSpPr txBox="1"/>
          <p:nvPr/>
        </p:nvSpPr>
        <p:spPr>
          <a:xfrm>
            <a:off x="1120986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4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4C62709-86C3-B643-9435-85DF61A56F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623"/>
          <a:stretch/>
        </p:blipFill>
        <p:spPr>
          <a:xfrm>
            <a:off x="0" y="0"/>
            <a:ext cx="12192000" cy="187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8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A12A12-E455-DB4F-80EF-48B0F3A9C639}"/>
              </a:ext>
            </a:extLst>
          </p:cNvPr>
          <p:cNvSpPr/>
          <p:nvPr/>
        </p:nvSpPr>
        <p:spPr>
          <a:xfrm>
            <a:off x="617023" y="2159594"/>
            <a:ext cx="445529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7: </a:t>
            </a:r>
            <a:r>
              <a:rPr lang="en-GB" sz="2500" dirty="0">
                <a:latin typeface="Univers Condensed Light" panose="020B0506020202050204" pitchFamily="34" charset="0"/>
              </a:rPr>
              <a:t>Ba cheart go sroichfear na SFI </a:t>
            </a:r>
            <a:r>
              <a:rPr lang="en-GB" sz="2500" dirty="0" err="1">
                <a:latin typeface="Univers Condensed Light" panose="020B0506020202050204" pitchFamily="34" charset="0"/>
              </a:rPr>
              <a:t>faoin</a:t>
            </a:r>
            <a:r>
              <a:rPr lang="en-GB" sz="2500" dirty="0">
                <a:latin typeface="Univers Condensed Light" panose="020B0506020202050204" pitchFamily="34" charset="0"/>
              </a:rPr>
              <a:t> </a:t>
            </a:r>
            <a:r>
              <a:rPr lang="en-GB" sz="2500" dirty="0" err="1">
                <a:latin typeface="Univers Condensed Light" panose="020B0506020202050204" pitchFamily="34" charset="0"/>
              </a:rPr>
              <a:t>mbliain</a:t>
            </a:r>
            <a:r>
              <a:rPr lang="en-GB" sz="2500" dirty="0">
                <a:latin typeface="Univers Condensed Light" panose="020B0506020202050204" pitchFamily="34" charset="0"/>
              </a:rPr>
              <a:t> _______?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ED3D42-4F0C-C841-A0D7-7AB962796677}"/>
              </a:ext>
            </a:extLst>
          </p:cNvPr>
          <p:cNvSpPr/>
          <p:nvPr/>
        </p:nvSpPr>
        <p:spPr>
          <a:xfrm>
            <a:off x="617023" y="3194586"/>
            <a:ext cx="198323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2030 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2F61E1-5B34-0544-BBE8-964BEE9F84C9}"/>
              </a:ext>
            </a:extLst>
          </p:cNvPr>
          <p:cNvSpPr/>
          <p:nvPr/>
        </p:nvSpPr>
        <p:spPr>
          <a:xfrm>
            <a:off x="6215582" y="2162605"/>
            <a:ext cx="50127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Ceist 8: </a:t>
            </a:r>
            <a:r>
              <a:rPr lang="en-GB" sz="2500" dirty="0">
                <a:latin typeface="Univers Condensed Light" panose="020B0506020202050204" pitchFamily="34" charset="0"/>
              </a:rPr>
              <a:t>Cén  SFI a dhíríonn ar an athrú aeráide?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098BD3-7A57-BC4A-9FCC-37B0337148F4}"/>
              </a:ext>
            </a:extLst>
          </p:cNvPr>
          <p:cNvSpPr/>
          <p:nvPr/>
        </p:nvSpPr>
        <p:spPr>
          <a:xfrm>
            <a:off x="6215582" y="3166005"/>
            <a:ext cx="50127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Freagra: </a:t>
            </a:r>
            <a:r>
              <a:rPr lang="en-GB" sz="2500" dirty="0">
                <a:latin typeface="Univers Condensed Light" panose="020B0506020202050204" pitchFamily="34" charset="0"/>
              </a:rPr>
              <a:t>SFI 13: Gníomh don Aeráid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pic>
        <p:nvPicPr>
          <p:cNvPr id="10" name="Picture 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B32F5B3-0ECD-0247-9633-B03544DBF2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439EAC1-68D6-DE4E-906B-80949E3B32F3}"/>
              </a:ext>
            </a:extLst>
          </p:cNvPr>
          <p:cNvSpPr txBox="1"/>
          <p:nvPr/>
        </p:nvSpPr>
        <p:spPr>
          <a:xfrm>
            <a:off x="1120986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5</a:t>
            </a:r>
          </a:p>
        </p:txBody>
      </p:sp>
      <p:pic>
        <p:nvPicPr>
          <p:cNvPr id="14" name="Picture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B5F7665-C70D-F64F-AECB-6E06F73CB5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623"/>
          <a:stretch/>
        </p:blipFill>
        <p:spPr>
          <a:xfrm>
            <a:off x="0" y="0"/>
            <a:ext cx="12192000" cy="187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7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65913B2-6DED-2249-BF21-8D40CE710678}"/>
              </a:ext>
            </a:extLst>
          </p:cNvPr>
          <p:cNvSpPr/>
          <p:nvPr/>
        </p:nvSpPr>
        <p:spPr>
          <a:xfrm>
            <a:off x="6235097" y="2134298"/>
            <a:ext cx="455222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Tiocfaidh 2030 ró-luath orainn. Níl go leor ama againn na SFI a shroicheadh.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C3930F-4746-B84F-BBF8-90A4C623C95C}"/>
              </a:ext>
            </a:extLst>
          </p:cNvPr>
          <p:cNvSpPr/>
          <p:nvPr/>
        </p:nvSpPr>
        <p:spPr>
          <a:xfrm>
            <a:off x="689215" y="3744599"/>
            <a:ext cx="4321065" cy="124649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Ní féidir na SFI a chur i bhfeidhm go gcuirtear deireadh le gach aon choinbhleacht.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7BC7CE-7863-7144-8F7F-B35BAEDA86C5}"/>
              </a:ext>
            </a:extLst>
          </p:cNvPr>
          <p:cNvSpPr/>
          <p:nvPr/>
        </p:nvSpPr>
        <p:spPr>
          <a:xfrm>
            <a:off x="689215" y="2711711"/>
            <a:ext cx="4764157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Níl go leor acmhainní againn leis na SFI a chur i bhfeidhm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044463-CFD2-DE43-8E92-50463515D864}"/>
              </a:ext>
            </a:extLst>
          </p:cNvPr>
          <p:cNvSpPr/>
          <p:nvPr/>
        </p:nvSpPr>
        <p:spPr>
          <a:xfrm>
            <a:off x="669152" y="2122292"/>
            <a:ext cx="4207565" cy="4770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Tá an iomarca SFI ann 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57B854-E12F-0443-8EB2-51C15EDC6515}"/>
              </a:ext>
            </a:extLst>
          </p:cNvPr>
          <p:cNvSpPr/>
          <p:nvPr/>
        </p:nvSpPr>
        <p:spPr>
          <a:xfrm>
            <a:off x="6235097" y="3450061"/>
            <a:ext cx="387962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Tá na SFI ag brath ar fhás gan teorainn ar domhan teoranta.</a:t>
            </a:r>
          </a:p>
        </p:txBody>
      </p:sp>
      <p:pic>
        <p:nvPicPr>
          <p:cNvPr id="16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FB81B0C-0331-E648-A030-05BF6D50E8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4D69935-B4FA-1846-A05D-961498B3BE93}"/>
              </a:ext>
            </a:extLst>
          </p:cNvPr>
          <p:cNvSpPr txBox="1"/>
          <p:nvPr/>
        </p:nvSpPr>
        <p:spPr>
          <a:xfrm>
            <a:off x="1120986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6</a:t>
            </a:r>
          </a:p>
        </p:txBody>
      </p:sp>
      <p:pic>
        <p:nvPicPr>
          <p:cNvPr id="4" name="Picture 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089DBF7-C28C-A641-9722-693DE05F63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390"/>
          <a:stretch/>
        </p:blipFill>
        <p:spPr>
          <a:xfrm>
            <a:off x="0" y="0"/>
            <a:ext cx="12192000" cy="189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C00BBAF-EA2D-C047-ADE5-7BAF1E2E2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7475E34-AAE9-DF41-B83A-4872F5495A97}"/>
              </a:ext>
            </a:extLst>
          </p:cNvPr>
          <p:cNvSpPr txBox="1"/>
          <p:nvPr/>
        </p:nvSpPr>
        <p:spPr>
          <a:xfrm>
            <a:off x="1124215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555464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BB3EE3E-BB0C-4B41-BF79-67B44C5AEE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414883-FA47-484B-8E62-52843D28CFA7}"/>
              </a:ext>
            </a:extLst>
          </p:cNvPr>
          <p:cNvSpPr/>
          <p:nvPr/>
        </p:nvSpPr>
        <p:spPr>
          <a:xfrm>
            <a:off x="602389" y="2118001"/>
            <a:ext cx="489745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Ráiteas 1: </a:t>
            </a:r>
            <a:r>
              <a:rPr lang="en-GB" sz="2500" dirty="0">
                <a:latin typeface="Univers Condensed Light" panose="020B0506020202050204" pitchFamily="34" charset="0"/>
              </a:rPr>
              <a:t>Níl a leithéid de rud ann agus cogadh maith, ná </a:t>
            </a:r>
            <a:r>
              <a:rPr lang="en-GB" sz="2500" dirty="0" err="1">
                <a:latin typeface="Univers Condensed Light" panose="020B0506020202050204" pitchFamily="34" charset="0"/>
              </a:rPr>
              <a:t>droch</a:t>
            </a:r>
            <a:r>
              <a:rPr lang="en-GB" sz="2500" dirty="0">
                <a:latin typeface="Univers Condensed Light" panose="020B0506020202050204" pitchFamily="34" charset="0"/>
              </a:rPr>
              <a:t>-shíocháin.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(Benjamin Franklin)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6DA5C-2344-8340-9551-8A9B477D39F7}"/>
              </a:ext>
            </a:extLst>
          </p:cNvPr>
          <p:cNvSpPr/>
          <p:nvPr/>
        </p:nvSpPr>
        <p:spPr>
          <a:xfrm>
            <a:off x="602389" y="3572037"/>
            <a:ext cx="54532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Ráiteas 2: </a:t>
            </a:r>
            <a:r>
              <a:rPr lang="en-GB" sz="2500" dirty="0">
                <a:latin typeface="Univers Condensed Light" panose="020B0506020202050204" pitchFamily="34" charset="0"/>
              </a:rPr>
              <a:t>Is cuma cad é an gá a bheadh le cogadh, fiú an cogadh ceart. Is coir é an cogadh.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(Ernest Hemingway)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0F7E55-EBB6-B24C-82F0-E87AE9A0F17F}"/>
              </a:ext>
            </a:extLst>
          </p:cNvPr>
          <p:cNvSpPr/>
          <p:nvPr/>
        </p:nvSpPr>
        <p:spPr>
          <a:xfrm>
            <a:off x="6188765" y="2100984"/>
            <a:ext cx="54936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Ráiteas 3: </a:t>
            </a:r>
            <a:r>
              <a:rPr lang="en-GB" sz="2500" dirty="0">
                <a:latin typeface="Univers Condensed Light" panose="020B0506020202050204" pitchFamily="34" charset="0"/>
              </a:rPr>
              <a:t>Tá síocháin éagórach níos fearr ná cogadh cóir.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(Desiderius Erasmus)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B54A0F-CF61-D245-BB50-219C2BC7E28B}"/>
              </a:ext>
            </a:extLst>
          </p:cNvPr>
          <p:cNvSpPr/>
          <p:nvPr/>
        </p:nvSpPr>
        <p:spPr>
          <a:xfrm>
            <a:off x="6190519" y="3536134"/>
            <a:ext cx="54936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Ráiteas 4: </a:t>
            </a:r>
            <a:r>
              <a:rPr lang="en-GB" sz="2500" dirty="0">
                <a:latin typeface="Univers Condensed Light" panose="020B0506020202050204" pitchFamily="34" charset="0"/>
              </a:rPr>
              <a:t>Ní féidir síocháin a choinneáil trí fhórsa armtha; ní féidir é a chur i bhfeidhm ach trí chomhthuiscint. 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(Albert Einstein)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0697B-7CE6-1144-9960-A130B565CB0D}"/>
              </a:ext>
            </a:extLst>
          </p:cNvPr>
          <p:cNvSpPr txBox="1"/>
          <p:nvPr/>
        </p:nvSpPr>
        <p:spPr>
          <a:xfrm>
            <a:off x="1122089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8</a:t>
            </a:r>
          </a:p>
        </p:txBody>
      </p:sp>
      <p:pic>
        <p:nvPicPr>
          <p:cNvPr id="12" name="Picture 1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C16DF69-B5E8-9142-9F5D-7E32E4C840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452"/>
          <a:stretch/>
        </p:blipFill>
        <p:spPr>
          <a:xfrm>
            <a:off x="0" y="0"/>
            <a:ext cx="12192000" cy="188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2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ED9F880-457A-A741-8C31-5456B752DF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E6AB60-5B83-2547-9ADA-80208DFACB7D}"/>
              </a:ext>
            </a:extLst>
          </p:cNvPr>
          <p:cNvSpPr/>
          <p:nvPr/>
        </p:nvSpPr>
        <p:spPr>
          <a:xfrm>
            <a:off x="657726" y="2121012"/>
            <a:ext cx="54382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Is ‘luach’ é, aon phrionsabal/creideamh a spreagann agus a threoraíonn gníomhartha agus iompar dhaoine, agus eagrais.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5F7F29-C8D6-4A43-AF28-D64965E4364C}"/>
              </a:ext>
            </a:extLst>
          </p:cNvPr>
          <p:cNvSpPr/>
          <p:nvPr/>
        </p:nvSpPr>
        <p:spPr>
          <a:xfrm>
            <a:off x="657726" y="3800969"/>
            <a:ext cx="532071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Cabhraíonn siad linn maith nó olc a aithint, an rud inghlactha nó an rud do-ghlactha.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284F77-5776-9C4F-9642-262D93450E40}"/>
              </a:ext>
            </a:extLst>
          </p:cNvPr>
          <p:cNvSpPr/>
          <p:nvPr/>
        </p:nvSpPr>
        <p:spPr>
          <a:xfrm>
            <a:off x="6096000" y="3065862"/>
            <a:ext cx="51495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Bíonn tionchar acu ar an mbealach ina mhairimid.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05076A-9A8E-144A-A92E-D0F6E90C325B}"/>
              </a:ext>
            </a:extLst>
          </p:cNvPr>
          <p:cNvSpPr/>
          <p:nvPr/>
        </p:nvSpPr>
        <p:spPr>
          <a:xfrm>
            <a:off x="6096000" y="2121010"/>
            <a:ext cx="54382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Bíonn tionchar acu ar an gcarachtar a chruthóimis dúinn féin.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90B9C1-D3FB-0F42-A019-891BB542619A}"/>
              </a:ext>
            </a:extLst>
          </p:cNvPr>
          <p:cNvSpPr/>
          <p:nvPr/>
        </p:nvSpPr>
        <p:spPr>
          <a:xfrm>
            <a:off x="6096000" y="4069168"/>
            <a:ext cx="55666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Bíonn tionchar acu ar an mbealach ina gcaithimid linn féin agus leis an duine eile. 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11E33E-CEBC-8B42-AD5E-D3893E89EDAA}"/>
              </a:ext>
            </a:extLst>
          </p:cNvPr>
          <p:cNvSpPr txBox="1"/>
          <p:nvPr/>
        </p:nvSpPr>
        <p:spPr>
          <a:xfrm>
            <a:off x="11231526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9</a:t>
            </a:r>
          </a:p>
        </p:txBody>
      </p:sp>
      <p:pic>
        <p:nvPicPr>
          <p:cNvPr id="13" name="Picture 1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DF14181-C7A0-1649-9CFF-E7603D6B22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1630"/>
          <a:stretch/>
        </p:blipFill>
        <p:spPr>
          <a:xfrm>
            <a:off x="0" y="0"/>
            <a:ext cx="12192000" cy="194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1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73417</TotalTime>
  <Words>634</Words>
  <Application>Microsoft Office PowerPoint</Application>
  <PresentationFormat>Widescreen</PresentationFormat>
  <Paragraphs>78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Univers</vt:lpstr>
      <vt:lpstr>Univers Condensed</vt:lpstr>
      <vt:lpstr>Univers Condensed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Scannell</dc:creator>
  <cp:lastModifiedBy>Damien Heavin</cp:lastModifiedBy>
  <cp:revision>2272</cp:revision>
  <dcterms:created xsi:type="dcterms:W3CDTF">2018-06-27T10:22:56Z</dcterms:created>
  <dcterms:modified xsi:type="dcterms:W3CDTF">2021-01-26T10:18:38Z</dcterms:modified>
</cp:coreProperties>
</file>