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ann Gallagher" initials="LG" lastIdx="3" clrIdx="0">
    <p:extLst>
      <p:ext uri="{19B8F6BF-5375-455C-9EA6-DF929625EA0E}">
        <p15:presenceInfo xmlns:p15="http://schemas.microsoft.com/office/powerpoint/2012/main" userId="Leeann Gallagh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8815"/>
  </p:normalViewPr>
  <p:slideViewPr>
    <p:cSldViewPr snapToGrid="0" snapToObjects="1">
      <p:cViewPr varScale="1">
        <p:scale>
          <a:sx n="104" d="100"/>
          <a:sy n="104" d="100"/>
        </p:scale>
        <p:origin x="232" y="4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03BDEA-D42A-0F4C-9BD5-202FFDE25D83}" type="datetimeFigureOut">
              <a:rPr lang="en-US" smtClean="0"/>
              <a:t>11/25/21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71BDB7-B8DB-EA42-BD63-9588F9AACD8E}" type="slidenum">
              <a:rPr lang="en-US" smtClean="0"/>
              <a:t>‹#›</a:t>
            </a:fld>
            <a:endParaRPr lang="en-US"/>
          </a:p>
        </p:txBody>
      </p:sp>
    </p:spTree>
    <p:extLst>
      <p:ext uri="{BB962C8B-B14F-4D97-AF65-F5344CB8AC3E}">
        <p14:creationId xmlns:p14="http://schemas.microsoft.com/office/powerpoint/2010/main" val="561507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Nomatter (11) and her brother, Forward (8), walking to school, Zimbabwe. Photo credit: Cynthia R. Matonhodze</a:t>
            </a:r>
          </a:p>
          <a:p>
            <a:endParaRPr lang="en-IE" sz="1200" kern="1200" dirty="0">
              <a:solidFill>
                <a:schemeClr val="tx1"/>
              </a:solidFill>
              <a:effectLst/>
              <a:latin typeface="+mn-lt"/>
              <a:ea typeface="+mn-ea"/>
              <a:cs typeface="+mn-cs"/>
            </a:endParaRPr>
          </a:p>
          <a:p>
            <a:endParaRPr lang="en-IE" sz="1200" kern="1200" dirty="0">
              <a:solidFill>
                <a:schemeClr val="tx1"/>
              </a:solidFill>
              <a:effectLst/>
              <a:latin typeface="+mn-lt"/>
              <a:ea typeface="+mn-ea"/>
              <a:cs typeface="+mn-cs"/>
            </a:endParaRPr>
          </a:p>
          <a:p>
            <a:r>
              <a:rPr lang="en-IE" dirty="0"/>
              <a:t>This is the story of a family who lives in rural Zimbabwe. Let’s begin …</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1</a:t>
            </a:fld>
            <a:endParaRPr lang="en-US"/>
          </a:p>
        </p:txBody>
      </p:sp>
    </p:spTree>
    <p:extLst>
      <p:ext uri="{BB962C8B-B14F-4D97-AF65-F5344CB8AC3E}">
        <p14:creationId xmlns:p14="http://schemas.microsoft.com/office/powerpoint/2010/main" val="2189020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Children play near their school in the province of Bulawayo, Zimbabwe. Photo credit: Cynthia R. Matonhodze</a:t>
            </a:r>
            <a:endParaRPr lang="en-IE" sz="1200" kern="1200" dirty="0">
              <a:solidFill>
                <a:schemeClr val="tx1"/>
              </a:solidFill>
              <a:effectLst/>
              <a:latin typeface="+mn-lt"/>
              <a:ea typeface="+mn-ea"/>
              <a:cs typeface="+mn-cs"/>
            </a:endParaRPr>
          </a:p>
          <a:p>
            <a:endParaRPr lang="en-IE" sz="1200" kern="1200" dirty="0">
              <a:solidFill>
                <a:schemeClr val="tx1"/>
              </a:solidFill>
              <a:effectLst/>
              <a:latin typeface="+mn-lt"/>
              <a:ea typeface="+mn-ea"/>
              <a:cs typeface="+mn-cs"/>
            </a:endParaRPr>
          </a:p>
          <a:p>
            <a:r>
              <a:rPr lang="en-IE" sz="1200" kern="1200" dirty="0">
                <a:solidFill>
                  <a:schemeClr val="tx1"/>
                </a:solidFill>
                <a:effectLst/>
                <a:latin typeface="+mn-lt"/>
                <a:ea typeface="+mn-ea"/>
                <a:cs typeface="+mn-cs"/>
              </a:rPr>
              <a:t>Here</a:t>
            </a:r>
            <a:r>
              <a:rPr lang="en-IE" sz="1200" kern="1200" baseline="0" dirty="0">
                <a:solidFill>
                  <a:schemeClr val="tx1"/>
                </a:solidFill>
                <a:effectLst/>
                <a:latin typeface="+mn-lt"/>
                <a:ea typeface="+mn-ea"/>
                <a:cs typeface="+mn-cs"/>
              </a:rPr>
              <a:t> you can see Nomatter </a:t>
            </a:r>
            <a:r>
              <a:rPr lang="en-IE" sz="1200" kern="1200" dirty="0">
                <a:solidFill>
                  <a:schemeClr val="tx1"/>
                </a:solidFill>
                <a:effectLst/>
                <a:latin typeface="+mn-lt"/>
                <a:ea typeface="+mn-ea"/>
                <a:cs typeface="+mn-cs"/>
              </a:rPr>
              <a:t>playing with her friends at school.</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10</a:t>
            </a:fld>
            <a:endParaRPr lang="en-US"/>
          </a:p>
        </p:txBody>
      </p:sp>
    </p:spTree>
    <p:extLst>
      <p:ext uri="{BB962C8B-B14F-4D97-AF65-F5344CB8AC3E}">
        <p14:creationId xmlns:p14="http://schemas.microsoft.com/office/powerpoint/2010/main" val="3697398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Thandekile (31) helping daughter, Nomatter (11), and son, Forward (8), with their homework inside their home in Zimbabwe. Photo credit: Cynthia R. Matonhodze</a:t>
            </a:r>
          </a:p>
          <a:p>
            <a:endParaRPr lang="en-IE" dirty="0"/>
          </a:p>
          <a:p>
            <a:r>
              <a:rPr lang="en-IE" dirty="0"/>
              <a:t>Back at home, Thandekile helps</a:t>
            </a:r>
            <a:r>
              <a:rPr lang="en-IE" baseline="0" dirty="0"/>
              <a:t> Nomatter and Forward with their homework after school. When they are finished, they eat in the kitchen all together as a family. Nomatter also loves to show her mum the dance moves that she has learned at school.</a:t>
            </a:r>
            <a:endParaRPr lang="en-GB" dirty="0"/>
          </a:p>
        </p:txBody>
      </p:sp>
      <p:sp>
        <p:nvSpPr>
          <p:cNvPr id="4" name="Slide Number Placeholder 3"/>
          <p:cNvSpPr>
            <a:spLocks noGrp="1"/>
          </p:cNvSpPr>
          <p:nvPr>
            <p:ph type="sldNum" sz="quarter" idx="5"/>
          </p:nvPr>
        </p:nvSpPr>
        <p:spPr/>
        <p:txBody>
          <a:bodyPr/>
          <a:lstStyle/>
          <a:p>
            <a:fld id="{9471BDB7-B8DB-EA42-BD63-9588F9AACD8E}" type="slidenum">
              <a:rPr lang="en-US" smtClean="0"/>
              <a:t>11</a:t>
            </a:fld>
            <a:endParaRPr lang="en-US"/>
          </a:p>
        </p:txBody>
      </p:sp>
    </p:spTree>
    <p:extLst>
      <p:ext uri="{BB962C8B-B14F-4D97-AF65-F5344CB8AC3E}">
        <p14:creationId xmlns:p14="http://schemas.microsoft.com/office/powerpoint/2010/main" val="2637000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E" sz="1200" b="0" i="0" kern="1200" dirty="0">
                <a:solidFill>
                  <a:schemeClr val="tx1"/>
                </a:solidFill>
                <a:effectLst/>
                <a:latin typeface="+mn-lt"/>
                <a:ea typeface="+mn-ea"/>
                <a:cs typeface="+mn-cs"/>
              </a:rPr>
              <a:t>Brother and sister, Forward (8) and Nomatter (11), hold hands near their home in the province of Bulawayo, Zimbabwe. Photo credit: Cynthia R. Matonhodze</a:t>
            </a:r>
          </a:p>
          <a:p>
            <a:pPr>
              <a:defRPr/>
            </a:pPr>
            <a:endParaRPr lang="en-IE" sz="1200" kern="1200" dirty="0">
              <a:solidFill>
                <a:schemeClr val="tx1"/>
              </a:solidFill>
              <a:effectLst/>
              <a:latin typeface="+mn-lt"/>
              <a:ea typeface="+mn-ea"/>
              <a:cs typeface="+mn-cs"/>
            </a:endParaRPr>
          </a:p>
          <a:p>
            <a:pPr>
              <a:defRPr/>
            </a:pPr>
            <a:r>
              <a:rPr lang="en-IE" sz="1200" kern="1200" dirty="0">
                <a:solidFill>
                  <a:schemeClr val="tx1"/>
                </a:solidFill>
                <a:effectLst/>
                <a:latin typeface="+mn-lt"/>
                <a:ea typeface="+mn-ea"/>
                <a:cs typeface="+mn-cs"/>
              </a:rPr>
              <a:t>Nomatter is thankful for the community garden that Trócaire’s partner </a:t>
            </a:r>
            <a:r>
              <a:rPr lang="en-IE" dirty="0"/>
              <a:t>Caritas helped to set up</a:t>
            </a:r>
            <a:r>
              <a:rPr lang="en-IE" sz="1200" kern="1200" dirty="0">
                <a:solidFill>
                  <a:schemeClr val="tx1"/>
                </a:solidFill>
                <a:effectLst/>
                <a:latin typeface="+mn-lt"/>
                <a:ea typeface="+mn-ea"/>
                <a:cs typeface="+mn-cs"/>
              </a:rPr>
              <a:t>. In the garden, they</a:t>
            </a:r>
            <a:r>
              <a:rPr lang="en-IE" sz="1200" kern="1200" baseline="0" dirty="0">
                <a:solidFill>
                  <a:schemeClr val="tx1"/>
                </a:solidFill>
                <a:effectLst/>
                <a:latin typeface="+mn-lt"/>
                <a:ea typeface="+mn-ea"/>
                <a:cs typeface="+mn-cs"/>
              </a:rPr>
              <a:t> have been able to cultivate leaf vegetables. Forward has cultivated carrots too. ‘This has been helpful in giving us food to eat,’ says Nomatter.</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71BDB7-B8DB-EA42-BD63-9588F9AACD8E}" type="slidenum">
              <a:rPr lang="en-US" smtClean="0"/>
              <a:t>12</a:t>
            </a:fld>
            <a:endParaRPr lang="en-US"/>
          </a:p>
        </p:txBody>
      </p:sp>
    </p:spTree>
    <p:extLst>
      <p:ext uri="{BB962C8B-B14F-4D97-AF65-F5344CB8AC3E}">
        <p14:creationId xmlns:p14="http://schemas.microsoft.com/office/powerpoint/2010/main" val="2958621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Thandekile (31) with her daughter, Nomatter (11), and son, Forward (8), inside their house in Zimbabwe. Photo credit: Cynthia R. Matonhodze</a:t>
            </a:r>
          </a:p>
          <a:p>
            <a:r>
              <a:rPr lang="en-IE" sz="1200" b="0" i="0" kern="1200" dirty="0">
                <a:solidFill>
                  <a:schemeClr val="tx1"/>
                </a:solidFill>
                <a:effectLst/>
                <a:latin typeface="+mn-lt"/>
                <a:ea typeface="+mn-ea"/>
                <a:cs typeface="+mn-cs"/>
              </a:rPr>
              <a:t> </a:t>
            </a:r>
          </a:p>
          <a:p>
            <a:endParaRPr lang="en-IE" baseline="0" dirty="0"/>
          </a:p>
          <a:p>
            <a:r>
              <a:rPr lang="en-IE" baseline="0" dirty="0"/>
              <a:t>This is Nomatter and her family. Nomatter is the girl on the left. She is eleven years old and her favourite colour is red. The woman next to Nomatter is her mum. Her name is </a:t>
            </a:r>
            <a:r>
              <a:rPr lang="en-IE" sz="1200" kern="1200" dirty="0">
                <a:solidFill>
                  <a:schemeClr val="tx1"/>
                </a:solidFill>
                <a:effectLst/>
                <a:latin typeface="+mn-lt"/>
                <a:ea typeface="+mn-ea"/>
                <a:cs typeface="+mn-cs"/>
              </a:rPr>
              <a:t>Thandekile and</a:t>
            </a:r>
            <a:r>
              <a:rPr lang="en-IE" sz="1200" kern="1200" baseline="0" dirty="0">
                <a:solidFill>
                  <a:schemeClr val="tx1"/>
                </a:solidFill>
                <a:effectLst/>
                <a:latin typeface="+mn-lt"/>
                <a:ea typeface="+mn-ea"/>
                <a:cs typeface="+mn-cs"/>
              </a:rPr>
              <a:t> she</a:t>
            </a:r>
            <a:r>
              <a:rPr lang="en-IE" sz="1200" kern="1200" dirty="0">
                <a:solidFill>
                  <a:schemeClr val="tx1"/>
                </a:solidFill>
                <a:effectLst/>
                <a:latin typeface="+mn-lt"/>
                <a:ea typeface="+mn-ea"/>
                <a:cs typeface="+mn-cs"/>
              </a:rPr>
              <a:t> is thirty-one years old. On the right</a:t>
            </a:r>
            <a:r>
              <a:rPr lang="en-IE" sz="1200" kern="1200" baseline="0" dirty="0">
                <a:solidFill>
                  <a:schemeClr val="tx1"/>
                </a:solidFill>
                <a:effectLst/>
                <a:latin typeface="+mn-lt"/>
                <a:ea typeface="+mn-ea"/>
                <a:cs typeface="+mn-cs"/>
              </a:rPr>
              <a:t> is Nomatter’s little brother, Forward, who is eight years old.</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2</a:t>
            </a:fld>
            <a:endParaRPr lang="en-US"/>
          </a:p>
        </p:txBody>
      </p:sp>
    </p:spTree>
    <p:extLst>
      <p:ext uri="{BB962C8B-B14F-4D97-AF65-F5344CB8AC3E}">
        <p14:creationId xmlns:p14="http://schemas.microsoft.com/office/powerpoint/2010/main" val="3972231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Clothes hang out to dry outside the home of Thandekile (31) and her children, Nomatter (11) and Forward (8). Photo credit: Cynthia R. Matonhodze </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This is the family’s</a:t>
            </a:r>
            <a:r>
              <a:rPr lang="en-IE" baseline="0" dirty="0"/>
              <a:t> home. </a:t>
            </a:r>
            <a:r>
              <a:rPr lang="en-IE" sz="1200" kern="1200" dirty="0">
                <a:solidFill>
                  <a:schemeClr val="tx1"/>
                </a:solidFill>
                <a:effectLst/>
                <a:latin typeface="+mn-lt"/>
                <a:ea typeface="+mn-ea"/>
                <a:cs typeface="+mn-cs"/>
              </a:rPr>
              <a:t>They have two buildings in their yard. Each building is a single room. </a:t>
            </a:r>
            <a:r>
              <a:rPr lang="en-IE" sz="1200" b="0" i="0" kern="1200" dirty="0">
                <a:solidFill>
                  <a:schemeClr val="tx1"/>
                </a:solidFill>
                <a:effectLst/>
                <a:latin typeface="+mn-lt"/>
                <a:ea typeface="+mn-ea"/>
                <a:cs typeface="+mn-cs"/>
              </a:rPr>
              <a:t>One is for spending the day in, cooking and eating. The second one has all their other belongings (clothes, blankets)</a:t>
            </a:r>
            <a:r>
              <a:rPr lang="en-IE" sz="1200" b="0" i="0" kern="1200" baseline="0" dirty="0">
                <a:solidFill>
                  <a:schemeClr val="tx1"/>
                </a:solidFill>
                <a:effectLst/>
                <a:latin typeface="+mn-lt"/>
                <a:ea typeface="+mn-ea"/>
                <a:cs typeface="+mn-cs"/>
              </a:rPr>
              <a:t> and they</a:t>
            </a:r>
            <a:r>
              <a:rPr lang="en-IE" sz="1200" b="0" i="0" kern="1200" dirty="0">
                <a:solidFill>
                  <a:schemeClr val="tx1"/>
                </a:solidFill>
                <a:effectLst/>
                <a:latin typeface="+mn-lt"/>
                <a:ea typeface="+mn-ea"/>
                <a:cs typeface="+mn-cs"/>
              </a:rPr>
              <a:t> all sleep in that room.</a:t>
            </a:r>
            <a:r>
              <a:rPr lang="en-GB" sz="1200" b="0" i="0" kern="1200" baseline="0" dirty="0">
                <a:solidFill>
                  <a:schemeClr val="tx1"/>
                </a:solidFill>
                <a:effectLst/>
                <a:latin typeface="+mn-lt"/>
                <a:ea typeface="+mn-ea"/>
                <a:cs typeface="+mn-cs"/>
              </a:rPr>
              <a:t> </a:t>
            </a:r>
            <a:r>
              <a:rPr lang="en-IE" sz="1200" kern="1200" dirty="0">
                <a:solidFill>
                  <a:schemeClr val="tx1"/>
                </a:solidFill>
                <a:effectLst/>
                <a:latin typeface="+mn-lt"/>
                <a:ea typeface="+mn-ea"/>
                <a:cs typeface="+mn-cs"/>
              </a:rPr>
              <a:t>There are many trees around the household and a wooden traditional place where they wash dishes.</a:t>
            </a:r>
            <a:r>
              <a:rPr lang="en-GB" sz="1200" kern="1200" dirty="0">
                <a:solidFill>
                  <a:schemeClr val="tx1"/>
                </a:solidFill>
                <a:effectLst/>
                <a:latin typeface="+mn-lt"/>
                <a:ea typeface="+mn-ea"/>
                <a:cs typeface="+mn-cs"/>
              </a:rPr>
              <a:t> </a:t>
            </a:r>
          </a:p>
          <a:p>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3</a:t>
            </a:fld>
            <a:endParaRPr lang="en-US"/>
          </a:p>
        </p:txBody>
      </p:sp>
    </p:spTree>
    <p:extLst>
      <p:ext uri="{BB962C8B-B14F-4D97-AF65-F5344CB8AC3E}">
        <p14:creationId xmlns:p14="http://schemas.microsoft.com/office/powerpoint/2010/main" val="74976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Thandekile (31) and her daughter, Nomatter (11), collect water near their home in Zimbabwe. Photo credit: Cynthia R. Matonhodze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When Nomatter wakes up,</a:t>
            </a:r>
            <a:r>
              <a:rPr lang="en-IE" baseline="0" dirty="0"/>
              <a:t> she goes and fetches water with her mum. They get their water from a well. They need to walk 1 km/0.6miles to get there, which takes 15–20 minutes. When they come back home, Nomatter also helps her mum to wash the dishes, mop the floors and do other chores.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4</a:t>
            </a:fld>
            <a:endParaRPr lang="en-US"/>
          </a:p>
        </p:txBody>
      </p:sp>
    </p:spTree>
    <p:extLst>
      <p:ext uri="{BB962C8B-B14F-4D97-AF65-F5344CB8AC3E}">
        <p14:creationId xmlns:p14="http://schemas.microsoft.com/office/powerpoint/2010/main" val="3054581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(Left) Farms animals, Zimbabwe; (Right) Nomatter (11) and Forward (8) feed the chickens outside their home. Photo credit: Cynthia R. Matonhodze</a:t>
            </a:r>
            <a:endParaRPr lang="en-IE"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baseline="0" dirty="0">
                <a:solidFill>
                  <a:schemeClr val="tx1"/>
                </a:solidFill>
                <a:effectLst/>
                <a:latin typeface="+mn-lt"/>
                <a:ea typeface="+mn-ea"/>
                <a:cs typeface="+mn-cs"/>
              </a:rPr>
              <a:t>The family </a:t>
            </a:r>
            <a:r>
              <a:rPr lang="en-IE" sz="1200" kern="1200" dirty="0">
                <a:solidFill>
                  <a:schemeClr val="tx1"/>
                </a:solidFill>
                <a:effectLst/>
                <a:latin typeface="+mn-lt"/>
                <a:ea typeface="+mn-ea"/>
                <a:cs typeface="+mn-cs"/>
              </a:rPr>
              <a:t>has donkeys, goats and chickens at home. Nomatter and </a:t>
            </a:r>
            <a:r>
              <a:rPr lang="en-IE" dirty="0"/>
              <a:t>Forward help</a:t>
            </a:r>
            <a:r>
              <a:rPr lang="en-IE" baseline="0" dirty="0"/>
              <a:t> their mum, Thandekile, to look after the animals. </a:t>
            </a:r>
          </a:p>
          <a:p>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5</a:t>
            </a:fld>
            <a:endParaRPr lang="en-US"/>
          </a:p>
        </p:txBody>
      </p:sp>
    </p:spTree>
    <p:extLst>
      <p:ext uri="{BB962C8B-B14F-4D97-AF65-F5344CB8AC3E}">
        <p14:creationId xmlns:p14="http://schemas.microsoft.com/office/powerpoint/2010/main" val="1729830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(Left) </a:t>
            </a:r>
            <a:r>
              <a:rPr lang="en-IE" sz="1200" b="0" i="0" kern="1200" dirty="0">
                <a:solidFill>
                  <a:schemeClr val="tx1"/>
                </a:solidFill>
                <a:effectLst/>
                <a:latin typeface="+mn-lt"/>
                <a:ea typeface="+mn-ea"/>
                <a:cs typeface="+mn-cs"/>
              </a:rPr>
              <a:t>Sister and brother, Nomatter (11) and Forward (8), outside their home in the province of Bulawayo, Zimbabwe; (Right) Nomatter (11) and Forward (8) play football with their cousin, Blessing (10), outside their home in Zimbabwe. Photo credit: Cynthia R. Matonhodze</a:t>
            </a:r>
            <a:endParaRPr lang="en-IE" dirty="0"/>
          </a:p>
          <a:p>
            <a:endParaRPr lang="en-IE" dirty="0"/>
          </a:p>
          <a:p>
            <a:r>
              <a:rPr lang="en-IE" dirty="0"/>
              <a:t>Nomatter and Forward</a:t>
            </a:r>
            <a:r>
              <a:rPr lang="en-IE" baseline="0" dirty="0"/>
              <a:t> are good friends. </a:t>
            </a:r>
            <a:r>
              <a:rPr lang="en-IE" sz="1200" kern="1200" baseline="0" dirty="0">
                <a:solidFill>
                  <a:schemeClr val="tx1"/>
                </a:solidFill>
                <a:effectLst/>
                <a:latin typeface="+mn-lt"/>
                <a:ea typeface="+mn-ea"/>
                <a:cs typeface="+mn-cs"/>
              </a:rPr>
              <a:t>They like playing games outside. In the picture on the left, Nomatter and Forward are playing football with their cousin, Blessing. </a:t>
            </a:r>
            <a:endParaRPr lang="en-IE"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6</a:t>
            </a:fld>
            <a:endParaRPr lang="en-US"/>
          </a:p>
        </p:txBody>
      </p:sp>
    </p:spTree>
    <p:extLst>
      <p:ext uri="{BB962C8B-B14F-4D97-AF65-F5344CB8AC3E}">
        <p14:creationId xmlns:p14="http://schemas.microsoft.com/office/powerpoint/2010/main" val="3170818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Thandekile (31) holds up a photo of her late husband, Donovan, who died tragically of Covid-19 at the age of thirty-five. Donovan was working in South Africa to earn an income to provide for his family. Photo credit: Cynthia R. Matonhodze</a:t>
            </a:r>
          </a:p>
          <a:p>
            <a:endParaRPr lang="en-IE" dirty="0"/>
          </a:p>
          <a:p>
            <a:r>
              <a:rPr lang="en-IE" dirty="0"/>
              <a:t>In this picture, Thandekile is holding</a:t>
            </a:r>
            <a:r>
              <a:rPr lang="en-IE" baseline="0" dirty="0"/>
              <a:t> a picture of her husband, </a:t>
            </a:r>
            <a:r>
              <a:rPr lang="en-IE" sz="1200" kern="1200" dirty="0">
                <a:solidFill>
                  <a:schemeClr val="tx1"/>
                </a:solidFill>
                <a:effectLst/>
                <a:latin typeface="+mn-lt"/>
                <a:ea typeface="+mn-ea"/>
                <a:cs typeface="+mn-cs"/>
              </a:rPr>
              <a:t>Donovan, who is </a:t>
            </a:r>
            <a:r>
              <a:rPr lang="en-IE" dirty="0"/>
              <a:t>Nomatter and Forward’s dad.</a:t>
            </a:r>
          </a:p>
          <a:p>
            <a:endParaRPr lang="en-IE" dirty="0"/>
          </a:p>
          <a:p>
            <a:r>
              <a:rPr lang="en-IE" dirty="0"/>
              <a:t>Unfortunately, he died of Covid-19 last year when the pandemic arrived in Zimbabwe. He was working in South Africa and </a:t>
            </a:r>
            <a:r>
              <a:rPr lang="en-IE" baseline="0" dirty="0"/>
              <a:t>he always brought new clothes, sweets and biscuits for the family when he came home.</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dirty="0"/>
              <a:t>Nomatter and Forward used to speak to their dad on WhatsApp every night and they miss him very much.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dirty="0"/>
              <a:t>Nomatter would like to become a nurse when she is older and work in the local hospital helping sick people to get better. </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7</a:t>
            </a:fld>
            <a:endParaRPr lang="en-US"/>
          </a:p>
        </p:txBody>
      </p:sp>
    </p:spTree>
    <p:extLst>
      <p:ext uri="{BB962C8B-B14F-4D97-AF65-F5344CB8AC3E}">
        <p14:creationId xmlns:p14="http://schemas.microsoft.com/office/powerpoint/2010/main" val="3141029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Nomatter (11) and her brother, Forward (8), walking to school, Zimbabwe. Photo credit: Cynthia R. Matonhodze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dirty="0"/>
              <a:t>Nomatter knows that to become a nurse she needs to go to school and work hard.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Nomatter</a:t>
            </a:r>
            <a:r>
              <a:rPr lang="en-IE" baseline="0" dirty="0"/>
              <a:t> and Forward walk to school together. </a:t>
            </a:r>
            <a:r>
              <a:rPr lang="en-IE" sz="1200" kern="1200" baseline="0" dirty="0">
                <a:solidFill>
                  <a:schemeClr val="tx1"/>
                </a:solidFill>
                <a:effectLst/>
                <a:latin typeface="+mn-lt"/>
                <a:ea typeface="+mn-ea"/>
                <a:cs typeface="+mn-cs"/>
              </a:rPr>
              <a:t>They need to walk 3 km/1.8 miles to get to the school. It takes around one hour to walk from their home to the local school. Nomatter says that the school </a:t>
            </a:r>
            <a:r>
              <a:rPr lang="en-IE" sz="1200" kern="1200" dirty="0">
                <a:solidFill>
                  <a:schemeClr val="tx1"/>
                </a:solidFill>
                <a:effectLst/>
                <a:latin typeface="+mn-lt"/>
                <a:ea typeface="+mn-ea"/>
                <a:cs typeface="+mn-cs"/>
              </a:rPr>
              <a:t>has many beautiful flowers and trees</a:t>
            </a:r>
            <a:r>
              <a:rPr lang="en-IE" sz="1200" kern="1200" baseline="0" dirty="0">
                <a:solidFill>
                  <a:schemeClr val="tx1"/>
                </a:solidFill>
                <a:effectLst/>
                <a:latin typeface="+mn-lt"/>
                <a:ea typeface="+mn-ea"/>
                <a:cs typeface="+mn-cs"/>
              </a:rPr>
              <a:t> and that the teachers are very</a:t>
            </a:r>
            <a:r>
              <a:rPr lang="en-IE" sz="1200" kern="1200" dirty="0">
                <a:solidFill>
                  <a:schemeClr val="tx1"/>
                </a:solidFill>
                <a:effectLst/>
                <a:latin typeface="+mn-lt"/>
                <a:ea typeface="+mn-ea"/>
                <a:cs typeface="+mn-cs"/>
              </a:rPr>
              <a:t> kind.</a:t>
            </a:r>
          </a:p>
        </p:txBody>
      </p:sp>
      <p:sp>
        <p:nvSpPr>
          <p:cNvPr id="4" name="Slide Number Placeholder 3"/>
          <p:cNvSpPr>
            <a:spLocks noGrp="1"/>
          </p:cNvSpPr>
          <p:nvPr>
            <p:ph type="sldNum" sz="quarter" idx="5"/>
          </p:nvPr>
        </p:nvSpPr>
        <p:spPr/>
        <p:txBody>
          <a:bodyPr/>
          <a:lstStyle/>
          <a:p>
            <a:fld id="{9471BDB7-B8DB-EA42-BD63-9588F9AACD8E}" type="slidenum">
              <a:rPr lang="en-US" smtClean="0"/>
              <a:t>8</a:t>
            </a:fld>
            <a:endParaRPr lang="en-US"/>
          </a:p>
        </p:txBody>
      </p:sp>
    </p:spTree>
    <p:extLst>
      <p:ext uri="{BB962C8B-B14F-4D97-AF65-F5344CB8AC3E}">
        <p14:creationId xmlns:p14="http://schemas.microsoft.com/office/powerpoint/2010/main" val="579590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(Left) </a:t>
            </a:r>
            <a:r>
              <a:rPr lang="en-IE" sz="1200" b="0" i="0" kern="1200" dirty="0">
                <a:solidFill>
                  <a:schemeClr val="tx1"/>
                </a:solidFill>
                <a:effectLst/>
                <a:latin typeface="+mn-lt"/>
                <a:ea typeface="+mn-ea"/>
                <a:cs typeface="+mn-cs"/>
              </a:rPr>
              <a:t>Forward (8) wears mask and gets his temperature checked before entering class as his school seeks to contain Covid-19; (Right) Nomatter (11) and Forward (8) attend their local school. Photo credit: Cynthia R. Matonhodze</a:t>
            </a:r>
            <a:endParaRPr lang="en-IE" dirty="0"/>
          </a:p>
          <a:p>
            <a:endParaRPr lang="en-IE" dirty="0"/>
          </a:p>
          <a:p>
            <a:r>
              <a:rPr lang="en-IE" dirty="0"/>
              <a:t>Just like here at home, St Joseph’s Mission Primary School was closed because of Covid-19. Now St</a:t>
            </a:r>
            <a:r>
              <a:rPr lang="en-IE" baseline="0" dirty="0"/>
              <a:t> Joseph’s school is open again, but only three days a week instead of five like before.</a:t>
            </a:r>
            <a:endParaRPr lang="en-IE" dirty="0"/>
          </a:p>
          <a:p>
            <a:endParaRPr lang="en-IE" dirty="0"/>
          </a:p>
          <a:p>
            <a:r>
              <a:rPr lang="en-IE" dirty="0"/>
              <a:t>When Nomatter</a:t>
            </a:r>
            <a:r>
              <a:rPr lang="en-IE" baseline="0" dirty="0"/>
              <a:t> and Forward arrive to school, their teacher has to check their temperature and give them hand sanitiser. They are also asked to wash their hands often during the school day and wear face masks.</a:t>
            </a:r>
            <a:r>
              <a:rPr lang="en-IE" dirty="0"/>
              <a:t> </a:t>
            </a:r>
            <a:r>
              <a:rPr lang="en-IE" baseline="0" dirty="0"/>
              <a:t>Nomatter said that she doesn’t like to wear a face mask because it is too warm and it is difficult for the teacher to understand her. She prays that Covid-19 will go away soon.</a:t>
            </a:r>
          </a:p>
          <a:p>
            <a:endParaRPr lang="en-IE" dirty="0">
              <a:cs typeface="Calibri"/>
            </a:endParaRPr>
          </a:p>
          <a:p>
            <a:r>
              <a:rPr lang="en-IE" dirty="0"/>
              <a:t>In the picture on the left, you can see Nomatter’s classroom. The classes start at 7.17 a.m. They have their first break at 10.30 a.m. Then they have lessons from 11 a.m. until lunchtime. After lunch there are more lessons until class is dismissed and children can come back home.</a:t>
            </a:r>
            <a:endParaRPr lang="en-US" dirty="0"/>
          </a:p>
          <a:p>
            <a:endParaRPr lang="en-IE" dirty="0"/>
          </a:p>
          <a:p>
            <a:r>
              <a:rPr lang="en-IE" dirty="0"/>
              <a:t>Nomatter’s favourite subject is mathematics. She also likes English and Ndebele (another language in Zimbabwe).</a:t>
            </a:r>
            <a:endParaRPr lang="en-US" dirty="0"/>
          </a:p>
          <a:p>
            <a:r>
              <a:rPr lang="en-IE" dirty="0"/>
              <a:t>Before Covid, the school provided lunch for the children but due to the restrictions they can’t provide lunch anymore. This is very difficult for some children because they don’t have much food. </a:t>
            </a:r>
            <a:endParaRPr lang="en-IE" dirty="0">
              <a:cs typeface="Calibri"/>
            </a:endParaRPr>
          </a:p>
        </p:txBody>
      </p:sp>
      <p:sp>
        <p:nvSpPr>
          <p:cNvPr id="4" name="Slide Number Placeholder 3"/>
          <p:cNvSpPr>
            <a:spLocks noGrp="1"/>
          </p:cNvSpPr>
          <p:nvPr>
            <p:ph type="sldNum" sz="quarter" idx="5"/>
          </p:nvPr>
        </p:nvSpPr>
        <p:spPr/>
        <p:txBody>
          <a:bodyPr/>
          <a:lstStyle/>
          <a:p>
            <a:fld id="{9471BDB7-B8DB-EA42-BD63-9588F9AACD8E}" type="slidenum">
              <a:rPr lang="en-US" smtClean="0"/>
              <a:t>9</a:t>
            </a:fld>
            <a:endParaRPr lang="en-US"/>
          </a:p>
        </p:txBody>
      </p:sp>
    </p:spTree>
    <p:extLst>
      <p:ext uri="{BB962C8B-B14F-4D97-AF65-F5344CB8AC3E}">
        <p14:creationId xmlns:p14="http://schemas.microsoft.com/office/powerpoint/2010/main" val="1777811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F361E-C580-C44A-956C-7D13873B197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CCB4164-6B95-6A40-9EB1-FC6AC0AC2A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62C2DE1-BA33-2744-9448-27676CF78F5A}"/>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5" name="Footer Placeholder 4">
            <a:extLst>
              <a:ext uri="{FF2B5EF4-FFF2-40B4-BE49-F238E27FC236}">
                <a16:creationId xmlns:a16="http://schemas.microsoft.com/office/drawing/2014/main" id="{39541874-4396-A74E-A93D-27B39B0BD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E88EFF-D632-6848-9A01-492D15B43ADE}"/>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180298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87533-C902-AE4E-B0A5-C0172869AF5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99EBD77-F5AA-C84D-92CE-ABB2E50476D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D3CBA16-875F-F448-A276-A7675D49C711}"/>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5" name="Footer Placeholder 4">
            <a:extLst>
              <a:ext uri="{FF2B5EF4-FFF2-40B4-BE49-F238E27FC236}">
                <a16:creationId xmlns:a16="http://schemas.microsoft.com/office/drawing/2014/main" id="{4CEAB16D-6C74-6547-8419-0B365EC2D0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4FA8BB-8A59-E347-8BEB-82B8A217FA2B}"/>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29980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07A7CD-14BF-4345-9C89-5DDA0D02EB4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20001A8-8CD1-D349-9F3B-2E41CD01A63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FBAA99-B839-4047-8A0A-5E4172A56BEF}"/>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5" name="Footer Placeholder 4">
            <a:extLst>
              <a:ext uri="{FF2B5EF4-FFF2-40B4-BE49-F238E27FC236}">
                <a16:creationId xmlns:a16="http://schemas.microsoft.com/office/drawing/2014/main" id="{BD490F24-19CF-8F41-BA2E-CB9013AB55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09FBF2-6055-8849-8BD5-94F6B5AC451D}"/>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527675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E5569-A865-314F-90EA-3AA0C496575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FEFEEE4-1C8A-B042-BC96-53E0BFCFBB2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67CE4E0-6FF7-F047-8B92-7387CC84E58D}"/>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5" name="Footer Placeholder 4">
            <a:extLst>
              <a:ext uri="{FF2B5EF4-FFF2-40B4-BE49-F238E27FC236}">
                <a16:creationId xmlns:a16="http://schemas.microsoft.com/office/drawing/2014/main" id="{6BAF242E-96B1-224B-BD43-CA23CE45BA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93DB10-F2C4-E44F-9B11-E8A50DDB1964}"/>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2797737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EE268-277F-4E4C-A145-127CCB8B955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6E88F81-5FA7-ED47-9257-7658B92F97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81B5EB3-CD38-1C48-BAD2-FA9AA38FA685}"/>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5" name="Footer Placeholder 4">
            <a:extLst>
              <a:ext uri="{FF2B5EF4-FFF2-40B4-BE49-F238E27FC236}">
                <a16:creationId xmlns:a16="http://schemas.microsoft.com/office/drawing/2014/main" id="{C26C5E5B-7919-A846-9E58-26FA7E6260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5F89E2-C376-D74E-8247-88FB5C08F537}"/>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294468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B0718-8522-3C43-92F6-4556846EE78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1A9A97B-8F0F-C741-A197-6E4102EA82C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1148183-82E9-A349-8068-3B91D8CA185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3351907-D334-9845-8308-AB8ADE8C6C3A}"/>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6" name="Footer Placeholder 5">
            <a:extLst>
              <a:ext uri="{FF2B5EF4-FFF2-40B4-BE49-F238E27FC236}">
                <a16:creationId xmlns:a16="http://schemas.microsoft.com/office/drawing/2014/main" id="{98D67725-5BFD-234D-B744-900BF8683A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1EA537-235E-1547-BB81-6F8FDAC9CD44}"/>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262082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68F2A-D119-014D-A5AA-794B52174AA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F559F07-A485-374F-BEBE-DCDF469DAF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B64D8F1-2E82-DC4A-9809-252DDA16F63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874A928-4668-1C49-A6D4-ADB5AAB352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3F1D355-C61E-9048-BF85-9863BBCF5AA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36C5D98-8BB6-0E46-AFA6-5B0ABB097D4F}"/>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8" name="Footer Placeholder 7">
            <a:extLst>
              <a:ext uri="{FF2B5EF4-FFF2-40B4-BE49-F238E27FC236}">
                <a16:creationId xmlns:a16="http://schemas.microsoft.com/office/drawing/2014/main" id="{A04139D8-8E43-CA4B-BB11-E4E98DD806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C9185D-6483-D348-BF36-F41BBA534D1A}"/>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110184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89A70-3F98-3344-86C4-DB0670E68CA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965ACFB-BD25-B944-B609-582250DFEB66}"/>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4" name="Footer Placeholder 3">
            <a:extLst>
              <a:ext uri="{FF2B5EF4-FFF2-40B4-BE49-F238E27FC236}">
                <a16:creationId xmlns:a16="http://schemas.microsoft.com/office/drawing/2014/main" id="{C53C8730-51F3-4D45-A0F5-937AA26499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950DA3-32D4-2C4F-9B4F-36E5124918CB}"/>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1223827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FE9E79-A237-8743-9403-25B4159EFA83}"/>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3" name="Footer Placeholder 2">
            <a:extLst>
              <a:ext uri="{FF2B5EF4-FFF2-40B4-BE49-F238E27FC236}">
                <a16:creationId xmlns:a16="http://schemas.microsoft.com/office/drawing/2014/main" id="{A0B13DBB-C6B6-0A4F-B281-A075FD7F01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0ACAA2-2DB1-F74E-954C-E247E542551F}"/>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1416295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28847-543A-1D49-B139-9EC9647C56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38A42AA-6D95-FC4C-B281-F67922D43E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6049666-0ECE-6440-BB3C-A629A4702D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4E6A1EC-E7BE-294F-B1D7-910ED8C3DCA7}"/>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6" name="Footer Placeholder 5">
            <a:extLst>
              <a:ext uri="{FF2B5EF4-FFF2-40B4-BE49-F238E27FC236}">
                <a16:creationId xmlns:a16="http://schemas.microsoft.com/office/drawing/2014/main" id="{262178AA-579F-E24C-81E7-0A9A9D160C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84ACA0-7E82-0944-88A3-BBBC1ADDD7BA}"/>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289018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8F1B-0717-F84A-8904-1F95FBE939A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C0532-D2DF-CC48-A638-D5FE0DCC7D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7AB0CD-33B6-8D4A-9C0A-FCA86089E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C57774-7690-0B40-A6B6-A95C1AB9442C}"/>
              </a:ext>
            </a:extLst>
          </p:cNvPr>
          <p:cNvSpPr>
            <a:spLocks noGrp="1"/>
          </p:cNvSpPr>
          <p:nvPr>
            <p:ph type="dt" sz="half" idx="10"/>
          </p:nvPr>
        </p:nvSpPr>
        <p:spPr/>
        <p:txBody>
          <a:bodyPr/>
          <a:lstStyle/>
          <a:p>
            <a:fld id="{941FB7FA-CD26-F046-9539-37D78869AC92}" type="datetimeFigureOut">
              <a:rPr lang="en-US" smtClean="0"/>
              <a:t>11/25/21</a:t>
            </a:fld>
            <a:endParaRPr lang="en-US"/>
          </a:p>
        </p:txBody>
      </p:sp>
      <p:sp>
        <p:nvSpPr>
          <p:cNvPr id="6" name="Footer Placeholder 5">
            <a:extLst>
              <a:ext uri="{FF2B5EF4-FFF2-40B4-BE49-F238E27FC236}">
                <a16:creationId xmlns:a16="http://schemas.microsoft.com/office/drawing/2014/main" id="{E1301542-00C3-0D47-8B1A-969D2E0995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09ED90-4129-4C4A-A491-E34031B7B7F1}"/>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2620458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B8ECB0-E2D6-E846-AA45-36253DA8ED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EF74251-2F8A-F046-811A-0CB5B785E6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B203E14-BA53-F74B-9109-80941B7DAC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1FB7FA-CD26-F046-9539-37D78869AC92}" type="datetimeFigureOut">
              <a:rPr lang="en-US" smtClean="0"/>
              <a:t>11/25/21</a:t>
            </a:fld>
            <a:endParaRPr lang="en-US"/>
          </a:p>
        </p:txBody>
      </p:sp>
      <p:sp>
        <p:nvSpPr>
          <p:cNvPr id="5" name="Footer Placeholder 4">
            <a:extLst>
              <a:ext uri="{FF2B5EF4-FFF2-40B4-BE49-F238E27FC236}">
                <a16:creationId xmlns:a16="http://schemas.microsoft.com/office/drawing/2014/main" id="{D02FFF3D-A73D-1147-B858-C9B5D768FD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CAC6F9-EA72-F944-93DD-951BE7B381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46F35E-E1DF-D540-B1FA-ED998DC23677}" type="slidenum">
              <a:rPr lang="en-US" smtClean="0"/>
              <a:t>‹#›</a:t>
            </a:fld>
            <a:endParaRPr lang="en-US"/>
          </a:p>
        </p:txBody>
      </p:sp>
    </p:spTree>
    <p:extLst>
      <p:ext uri="{BB962C8B-B14F-4D97-AF65-F5344CB8AC3E}">
        <p14:creationId xmlns:p14="http://schemas.microsoft.com/office/powerpoint/2010/main" val="47644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C8FC07-8DE8-8348-AABF-D89B3FCF855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01</a:t>
            </a:r>
          </a:p>
        </p:txBody>
      </p:sp>
      <p:pic>
        <p:nvPicPr>
          <p:cNvPr id="4" name="Picture 3">
            <a:extLst>
              <a:ext uri="{FF2B5EF4-FFF2-40B4-BE49-F238E27FC236}">
                <a16:creationId xmlns:a16="http://schemas.microsoft.com/office/drawing/2014/main" id="{CD33BB4F-2868-344F-ACBA-41B024A136BB}"/>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355ADDD7-76B4-7F44-987F-2A52D7EAAFFB}"/>
              </a:ext>
            </a:extLst>
          </p:cNvPr>
          <p:cNvSpPr txBox="1"/>
          <p:nvPr/>
        </p:nvSpPr>
        <p:spPr>
          <a:xfrm>
            <a:off x="11330940" y="60960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01</a:t>
            </a:r>
          </a:p>
        </p:txBody>
      </p:sp>
    </p:spTree>
    <p:extLst>
      <p:ext uri="{BB962C8B-B14F-4D97-AF65-F5344CB8AC3E}">
        <p14:creationId xmlns:p14="http://schemas.microsoft.com/office/powerpoint/2010/main" val="187558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BF7DA5-8945-AA4B-8901-9E89079D4D77}"/>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98ACF31-01AB-C84D-8CED-AD533CB4081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10</a:t>
            </a:r>
          </a:p>
        </p:txBody>
      </p:sp>
    </p:spTree>
    <p:extLst>
      <p:ext uri="{BB962C8B-B14F-4D97-AF65-F5344CB8AC3E}">
        <p14:creationId xmlns:p14="http://schemas.microsoft.com/office/powerpoint/2010/main" val="674258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E13F67-2D95-814A-A5A2-3DF729C4E156}"/>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71814F5-ED5B-6945-B5C5-8CBDE895BD6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11</a:t>
            </a:r>
          </a:p>
        </p:txBody>
      </p:sp>
    </p:spTree>
    <p:extLst>
      <p:ext uri="{BB962C8B-B14F-4D97-AF65-F5344CB8AC3E}">
        <p14:creationId xmlns:p14="http://schemas.microsoft.com/office/powerpoint/2010/main" val="1748291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68128D-A333-9446-894F-3A85FB09FE1D}"/>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B87CDCE-3018-D34E-98CA-87FF755C3BCC}"/>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12</a:t>
            </a:r>
          </a:p>
        </p:txBody>
      </p:sp>
    </p:spTree>
    <p:extLst>
      <p:ext uri="{BB962C8B-B14F-4D97-AF65-F5344CB8AC3E}">
        <p14:creationId xmlns:p14="http://schemas.microsoft.com/office/powerpoint/2010/main" val="1738893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088142-70F8-9E44-B66C-8675D583B28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E72CAE84-5384-DF49-8C59-8BB2D1323D36}"/>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02</a:t>
            </a:r>
          </a:p>
        </p:txBody>
      </p:sp>
    </p:spTree>
    <p:extLst>
      <p:ext uri="{BB962C8B-B14F-4D97-AF65-F5344CB8AC3E}">
        <p14:creationId xmlns:p14="http://schemas.microsoft.com/office/powerpoint/2010/main" val="956436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C94639-BE0D-354A-B73D-826B2435CDE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7EE816C0-95D1-2446-8B8D-95A4D3308A1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03</a:t>
            </a:r>
          </a:p>
        </p:txBody>
      </p:sp>
    </p:spTree>
    <p:extLst>
      <p:ext uri="{BB962C8B-B14F-4D97-AF65-F5344CB8AC3E}">
        <p14:creationId xmlns:p14="http://schemas.microsoft.com/office/powerpoint/2010/main" val="451311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D7B439-360C-DB41-A10C-1A03876FB7D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EA2A9D3-1570-C042-AC77-49617B1ED878}"/>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04</a:t>
            </a:r>
          </a:p>
        </p:txBody>
      </p:sp>
    </p:spTree>
    <p:extLst>
      <p:ext uri="{BB962C8B-B14F-4D97-AF65-F5344CB8AC3E}">
        <p14:creationId xmlns:p14="http://schemas.microsoft.com/office/powerpoint/2010/main" val="426704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BDE095-E2BD-E54A-85A0-1E9AB02395A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C2A44E5-F7D1-F141-83D9-545EBA7D613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05</a:t>
            </a:r>
          </a:p>
        </p:txBody>
      </p:sp>
    </p:spTree>
    <p:extLst>
      <p:ext uri="{BB962C8B-B14F-4D97-AF65-F5344CB8AC3E}">
        <p14:creationId xmlns:p14="http://schemas.microsoft.com/office/powerpoint/2010/main" val="2196086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AE9410-290D-6045-8D72-3BA78BE284C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C985FD2-8A5F-FC49-B0C8-54BA31561B40}"/>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06</a:t>
            </a:r>
          </a:p>
        </p:txBody>
      </p:sp>
    </p:spTree>
    <p:extLst>
      <p:ext uri="{BB962C8B-B14F-4D97-AF65-F5344CB8AC3E}">
        <p14:creationId xmlns:p14="http://schemas.microsoft.com/office/powerpoint/2010/main" val="418467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E9F671-0736-9341-BFF6-D6A262526DC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06000FE-CAAD-AB4E-8D71-1F09EEEE256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07</a:t>
            </a:r>
          </a:p>
        </p:txBody>
      </p:sp>
    </p:spTree>
    <p:extLst>
      <p:ext uri="{BB962C8B-B14F-4D97-AF65-F5344CB8AC3E}">
        <p14:creationId xmlns:p14="http://schemas.microsoft.com/office/powerpoint/2010/main" val="808791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DC9F-30C6-4E41-99E3-79BFC2E4FC0D}"/>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637946E-3587-F946-9699-D3BD3A703FFA}"/>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08</a:t>
            </a:r>
          </a:p>
        </p:txBody>
      </p:sp>
    </p:spTree>
    <p:extLst>
      <p:ext uri="{BB962C8B-B14F-4D97-AF65-F5344CB8AC3E}">
        <p14:creationId xmlns:p14="http://schemas.microsoft.com/office/powerpoint/2010/main" val="3670223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518B97-C4BB-504E-879C-F6F03F3F70BA}"/>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D0C199E-88A0-6E43-9DBB-47CFB7551FF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09</a:t>
            </a:r>
          </a:p>
        </p:txBody>
      </p:sp>
    </p:spTree>
    <p:extLst>
      <p:ext uri="{BB962C8B-B14F-4D97-AF65-F5344CB8AC3E}">
        <p14:creationId xmlns:p14="http://schemas.microsoft.com/office/powerpoint/2010/main" val="1795646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1237</Words>
  <Application>Microsoft Macintosh PowerPoint</Application>
  <PresentationFormat>Widescreen</PresentationFormat>
  <Paragraphs>78</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Univers 67 Condensed</vt:lpstr>
      <vt:lpstr>Calibri</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13</cp:revision>
  <dcterms:created xsi:type="dcterms:W3CDTF">2021-11-18T10:35:13Z</dcterms:created>
  <dcterms:modified xsi:type="dcterms:W3CDTF">2021-11-25T14:07:46Z</dcterms:modified>
</cp:coreProperties>
</file>