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4" r:id="rId19"/>
    <p:sldId id="287" r:id="rId20"/>
    <p:sldId id="279" r:id="rId21"/>
    <p:sldId id="275" r:id="rId22"/>
    <p:sldId id="277" r:id="rId23"/>
    <p:sldId id="278" r:id="rId24"/>
    <p:sldId id="280" r:id="rId25"/>
    <p:sldId id="281" r:id="rId26"/>
    <p:sldId id="283" r:id="rId27"/>
    <p:sldId id="284" r:id="rId28"/>
    <p:sldId id="285" r:id="rId29"/>
    <p:sldId id="286" r:id="rId30"/>
    <p:sldId id="288" r:id="rId31"/>
    <p:sldId id="289" r:id="rId32"/>
    <p:sldId id="290" r:id="rId33"/>
    <p:sldId id="291" r:id="rId34"/>
    <p:sldId id="292" r:id="rId35"/>
    <p:sldId id="293" r:id="rId36"/>
    <p:sldId id="294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eeann Gallagher" initials="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37"/>
    <p:restoredTop sz="88149"/>
  </p:normalViewPr>
  <p:slideViewPr>
    <p:cSldViewPr snapToGrid="0" snapToObjects="1">
      <p:cViewPr varScale="1">
        <p:scale>
          <a:sx n="115" d="100"/>
          <a:sy n="115" d="100"/>
        </p:scale>
        <p:origin x="1168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F98C49-6C62-AC4D-9977-F670B07E1EE6}" type="datetimeFigureOut">
              <a:rPr lang="en-US" smtClean="0"/>
              <a:t>2/2/22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F82BA-F606-B646-A51B-E7CDCF6E4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5200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Brother and sister, Forward (8) and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Nomatter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(11), near their home in the province of Bulawayo, Zimbabwe. Photo credit: Cynthia R.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Matonhodze</a:t>
            </a:r>
            <a:endParaRPr lang="en-I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F82BA-F606-B646-A51B-E7CDCF6E4A3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6950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F82BA-F606-B646-A51B-E7CDCF6E4A3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4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F82BA-F606-B646-A51B-E7CDCF6E4A3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1524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F82BA-F606-B646-A51B-E7CDCF6E4A3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6852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F82BA-F606-B646-A51B-E7CDCF6E4A3E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6098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F82BA-F606-B646-A51B-E7CDCF6E4A3E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9221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F82BA-F606-B646-A51B-E7CDCF6E4A3E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04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BB6037-B25E-CA44-97D9-8CFC4020C6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3CC6D1-9543-B94F-B3C6-02D5F1FCEB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BA0ECF-4726-174D-9AF0-4E3AF4CDF7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42BA5-F6EF-5B45-B2AB-CB0ED67081EC}" type="datetimeFigureOut">
              <a:rPr lang="en-US" smtClean="0"/>
              <a:t>2/2/22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BB0ED0-3B05-CC42-A47A-7A000B8168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D4F15A-9191-0A4B-9348-5BEE94939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A664F-85D1-6E45-A249-6C2F2B4DB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378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34B34-1361-274E-8B75-2C63EFAF01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2125DD-22C0-5542-866B-57B4F2FE87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BD0400-7BC6-4144-8121-2066D157F2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42BA5-F6EF-5B45-B2AB-CB0ED67081EC}" type="datetimeFigureOut">
              <a:rPr lang="en-US" smtClean="0"/>
              <a:t>2/2/22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13ACF2-E3D3-6B40-9A50-F26BD280F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F415B6-B918-234B-A747-D6D84F2F0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A664F-85D1-6E45-A249-6C2F2B4DB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354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380F315-DBF9-A44C-8AAF-6845C2FC46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91FC82-D1D6-A64C-83B2-4FFC85546A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32748E-3121-1A47-B0ED-5362E4CE1D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42BA5-F6EF-5B45-B2AB-CB0ED67081EC}" type="datetimeFigureOut">
              <a:rPr lang="en-US" smtClean="0"/>
              <a:t>2/2/22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99EB46-1A61-7945-898B-69028F4FC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F0F07B-054E-B14C-BF49-8B0A91BA5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A664F-85D1-6E45-A249-6C2F2B4DB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774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9178F-BB09-014C-A845-191E664775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7BCA9D-8072-AF4C-B802-2FDF6F8145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F1A96D-0226-3544-BF91-B018F1E37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42BA5-F6EF-5B45-B2AB-CB0ED67081EC}" type="datetimeFigureOut">
              <a:rPr lang="en-US" smtClean="0"/>
              <a:t>2/2/22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382D5-890A-734E-8236-B72C9FCC4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32CF6B-A10C-9642-8230-A91F71E3A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A664F-85D1-6E45-A249-6C2F2B4DB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820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91F96-EA1C-8F46-9424-F79DE181B3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74AF48-337F-6C4A-97F8-F9832416C4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86E767-27A4-5D48-85C7-C5B2B836E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42BA5-F6EF-5B45-B2AB-CB0ED67081EC}" type="datetimeFigureOut">
              <a:rPr lang="en-US" smtClean="0"/>
              <a:t>2/2/22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F2950E-5F62-E84E-A28F-76016DD37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941A8D-A3AA-3443-A61E-BE4F53D31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A664F-85D1-6E45-A249-6C2F2B4DB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917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941F3-5EB9-B440-BCF2-7E53CDEF8F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76FB4-67B4-3F45-A932-B7AFBD3120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36AF61-76EF-CA4F-B969-43577563E9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789E15-67FB-3040-B516-BB177DDC49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42BA5-F6EF-5B45-B2AB-CB0ED67081EC}" type="datetimeFigureOut">
              <a:rPr lang="en-US" smtClean="0"/>
              <a:t>2/2/22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69B70C-F01B-DC4A-AD00-DEE2AD45EC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E30582-1614-4A49-BEFA-26E384460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A664F-85D1-6E45-A249-6C2F2B4DB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382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BE858A-8143-A74C-83D7-3DE030D11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AE9874-9B12-DB4E-96A9-A171BF29D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6B0BCB-9C7C-1B4F-81AF-05E58D05BC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FBA476-899E-6B4B-B15D-6910CDF458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1D0E7C2-174E-8B46-9176-EC060CB2C2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F6EFF72-1FC5-4147-8415-4BB0508AC9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42BA5-F6EF-5B45-B2AB-CB0ED67081EC}" type="datetimeFigureOut">
              <a:rPr lang="en-US" smtClean="0"/>
              <a:t>2/2/22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0F51A7-7703-AF40-ADDE-33EE462176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DDD64F-D08B-EC4E-9D03-85F64FCB9E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A664F-85D1-6E45-A249-6C2F2B4DB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980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E46B6-B9C7-9542-A80E-6573D4C69A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D766E9-328F-9C47-BB9C-6DB03F4A0C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42BA5-F6EF-5B45-B2AB-CB0ED67081EC}" type="datetimeFigureOut">
              <a:rPr lang="en-US" smtClean="0"/>
              <a:t>2/2/22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FF2A51-F1EE-F847-A2D1-37732998C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4EDC3B-8E6E-8940-BF02-5AF0D41EC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A664F-85D1-6E45-A249-6C2F2B4DB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2197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D0D2BF-8863-8741-8981-665F20F719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42BA5-F6EF-5B45-B2AB-CB0ED67081EC}" type="datetimeFigureOut">
              <a:rPr lang="en-US" smtClean="0"/>
              <a:t>2/2/22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163A4B0-1B5A-C84E-BC88-1B47DB4EF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DD1B4E-B50A-1F4D-A006-D5A812896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A664F-85D1-6E45-A249-6C2F2B4DB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047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397EF5-9122-2848-A18C-3F8A90AE24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6F76E-38BE-3F4D-94C0-570FC8F1FF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63B0E-B011-B548-AB9D-562D100425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A0C3C-95F4-7540-AF15-C98E48D55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42BA5-F6EF-5B45-B2AB-CB0ED67081EC}" type="datetimeFigureOut">
              <a:rPr lang="en-US" smtClean="0"/>
              <a:t>2/2/22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18DDB9-9708-B349-BD30-18B32B3CF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C499B3-891B-D741-9321-53D8E33FF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A664F-85D1-6E45-A249-6C2F2B4DB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3575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E518E1-ED2D-6F4D-9F4B-C859DF9851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98040C-0252-7942-915D-29E11F1A29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DEF553-A4A4-6B4C-8329-677C97CE07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AF9F53-307C-EA49-A3C7-7F1AD0720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42BA5-F6EF-5B45-B2AB-CB0ED67081EC}" type="datetimeFigureOut">
              <a:rPr lang="en-US" smtClean="0"/>
              <a:t>2/2/22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027982-51F3-2642-B77D-9D6CA4C31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2338F3-ED64-DA45-B396-9B6DAC6A3C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A664F-85D1-6E45-A249-6C2F2B4DB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967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BDFFE47-7FFC-924B-BF9B-8729380F7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C26561-F755-4C40-98F9-CC1C1C0F73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9B5096-855E-6C49-9BC4-1C56ED8548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C42BA5-F6EF-5B45-B2AB-CB0ED67081EC}" type="datetimeFigureOut">
              <a:rPr lang="en-US" smtClean="0"/>
              <a:t>2/2/22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5B189B-ACCA-BA47-BE6C-BF345A6642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3030CC-637F-704E-9FA9-B66127D9EF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AA664F-85D1-6E45-A249-6C2F2B4DB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22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F63F239-E613-2D46-8029-D169AF42E0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CF14436-8E36-8447-A5CE-639663B335E4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Univers 67 Condensed" pitchFamily="2" charset="0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9685297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B05E037-D703-5549-937A-32897FEA2B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32B2E52-D92D-9345-8B51-F796FCC53D2F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Univers 67 Condensed" pitchFamily="2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1219705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AF348F7-C4A1-F34B-9009-816BD6A673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9BEFBB2-5A93-FA48-9188-D194D95E3D71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Univers 67 Condensed" pitchFamily="2" charset="0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19719927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3EC416E-30B9-D24C-8492-2AB1FD2FC3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D47FB41-837F-0249-84F7-1D1AD07BE93A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28415393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BEC4DF-8722-0649-B6A8-5C4C76FD3A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7FE4661-4A87-364F-89C1-F24A26B329BF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35042758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4C0F0A9-D0A2-B34E-AA23-0F30C82401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8696E9-930F-9B45-BEB0-3CC43B2EC872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22957717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997D33-8F4A-6045-8948-B0BCE00772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0497656-17D9-D042-B2C6-70E1A3F06C84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33322499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E683198-0ADE-9244-AA02-579B30A4B7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910A879-AC81-CD48-B46A-9B9FFD3F8EF8}"/>
              </a:ext>
            </a:extLst>
          </p:cNvPr>
          <p:cNvSpPr/>
          <p:nvPr/>
        </p:nvSpPr>
        <p:spPr>
          <a:xfrm>
            <a:off x="625813" y="1996005"/>
            <a:ext cx="729250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IE" sz="2000" b="1" dirty="0">
                <a:latin typeface="Univers 67 Condensed" pitchFamily="2" charset="0"/>
              </a:rPr>
              <a:t>Availability: </a:t>
            </a:r>
            <a:r>
              <a:rPr lang="en-IE" sz="2000" dirty="0">
                <a:latin typeface="Univers 47 Condensed Light" pitchFamily="2" charset="0"/>
              </a:rPr>
              <a:t>Is there enough food in the household or community? Linked to food production and the availability of the resources needed to grow food, such as clean water, land, seeds.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IE" sz="2000" dirty="0">
              <a:latin typeface="Univers 47 Condensed Light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E" sz="2000" b="1" dirty="0">
                <a:latin typeface="Univers 67 Condensed" pitchFamily="2" charset="0"/>
              </a:rPr>
              <a:t>Access:</a:t>
            </a:r>
            <a:r>
              <a:rPr lang="en-IE" sz="2000" dirty="0">
                <a:latin typeface="Univers 47 Condensed Light" pitchFamily="2" charset="0"/>
              </a:rPr>
              <a:t> Do people have access to enough appropriate food to provide them with a healthy, nutritious diet?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IE" sz="2000" dirty="0">
              <a:latin typeface="Univers 47 Condensed Light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E" sz="2000" b="1" dirty="0">
                <a:latin typeface="Univers 67 Condensed" pitchFamily="2" charset="0"/>
              </a:rPr>
              <a:t>Utilisation:</a:t>
            </a:r>
            <a:r>
              <a:rPr lang="en-IE" sz="2000" dirty="0">
                <a:latin typeface="Univers 47 Condensed Light" pitchFamily="2" charset="0"/>
              </a:rPr>
              <a:t> What is the quality of the food available? How safe is it? How nutritious is it? Has it been or can it be prepared properly (clean water, sanitation)?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IE" sz="2000" dirty="0">
              <a:latin typeface="Univers 47 Condensed Light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E" sz="2000" b="1" dirty="0">
                <a:latin typeface="Univers 67 Condensed" pitchFamily="2" charset="0"/>
              </a:rPr>
              <a:t>Stability:</a:t>
            </a:r>
            <a:r>
              <a:rPr lang="en-IE" sz="2000" dirty="0">
                <a:latin typeface="Univers 47 Condensed Light" pitchFamily="2" charset="0"/>
              </a:rPr>
              <a:t> There is no risk of loss of supply of food, the other three pillars can be maintained over time, and are considered sustainable.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179DA8-DDE7-B445-BA31-E0ABF127EB3F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2084435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7C71FCE-EBC0-334B-AB52-4D23A8ABB2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4AC6413-30E0-4043-A16A-457E1FC268F5}"/>
              </a:ext>
            </a:extLst>
          </p:cNvPr>
          <p:cNvSpPr/>
          <p:nvPr/>
        </p:nvSpPr>
        <p:spPr>
          <a:xfrm>
            <a:off x="613719" y="1866547"/>
            <a:ext cx="9617676" cy="4965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IE" sz="2000" dirty="0">
                <a:latin typeface="Univers 47 Condensed Light" pitchFamily="2" charset="0"/>
              </a:rPr>
              <a:t>Everyone has the right to nutritious food.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IE" sz="2000" dirty="0">
                <a:latin typeface="Univers 47 Condensed Light" pitchFamily="2" charset="0"/>
              </a:rPr>
              <a:t>Hunger and malnutrition are the biggest problems facing the world today.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IE" sz="2000" dirty="0">
                <a:latin typeface="Univers 47 Condensed Light" pitchFamily="2" charset="0"/>
              </a:rPr>
              <a:t>The reason people are hungry is that there is not enough food for everyone on the planet.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IE" sz="2000" dirty="0">
                <a:latin typeface="Univers 47 Condensed Light" pitchFamily="2" charset="0"/>
              </a:rPr>
              <a:t>Hunger and malnutrition only impact people in Global South countries.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IE" sz="2000" dirty="0">
                <a:latin typeface="Univers 47 Condensed Light" pitchFamily="2" charset="0"/>
              </a:rPr>
              <a:t>Growing more of our own food will help prevent hunger and malnutrition.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IE" sz="2000" dirty="0">
                <a:latin typeface="Univers 47 Condensed Light" pitchFamily="2" charset="0"/>
              </a:rPr>
              <a:t>We should keep all the food we produce and stop exporting to other countries.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IE" sz="2000" dirty="0">
                <a:latin typeface="Univers 47 Condensed Light" pitchFamily="2" charset="0"/>
              </a:rPr>
              <a:t>It is the job of governments to feed people who are hungry.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99B983-744A-814B-84BA-4AA1B410A367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788742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BAFAF2-8B43-B742-8010-3AF4358109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93A9BB0-1F23-A44F-AECF-716952247A76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18</a:t>
            </a:r>
          </a:p>
        </p:txBody>
      </p:sp>
    </p:spTree>
    <p:extLst>
      <p:ext uri="{BB962C8B-B14F-4D97-AF65-F5344CB8AC3E}">
        <p14:creationId xmlns:p14="http://schemas.microsoft.com/office/powerpoint/2010/main" val="1356386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4A50930-186A-CD40-A89A-C44E27B5A6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6709E47-5944-9047-BC57-DEEC051D28C2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val="2232793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CDB4983-5C09-1E47-A195-DE05FEA5AC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26B09B2-7A1C-A54A-8BC3-0B6AAD15DE52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14499918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65A30BE-9C91-004A-8F14-5B90747565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DE1810B-1AED-E344-A227-591D15D7EC8B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36478228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A80C89D-401C-2646-B5AE-339B91F1ED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C5B8204-54CF-F94A-94E3-F6F7751820CE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21</a:t>
            </a:r>
          </a:p>
        </p:txBody>
      </p:sp>
    </p:spTree>
    <p:extLst>
      <p:ext uri="{BB962C8B-B14F-4D97-AF65-F5344CB8AC3E}">
        <p14:creationId xmlns:p14="http://schemas.microsoft.com/office/powerpoint/2010/main" val="34366121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140217F-FA9D-9A42-931F-9446B12342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C499C19-A8ED-E44F-B793-6389B1B15D39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22</a:t>
            </a:r>
          </a:p>
        </p:txBody>
      </p:sp>
    </p:spTree>
    <p:extLst>
      <p:ext uri="{BB962C8B-B14F-4D97-AF65-F5344CB8AC3E}">
        <p14:creationId xmlns:p14="http://schemas.microsoft.com/office/powerpoint/2010/main" val="22793251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AB3E809-C192-6B41-8C50-56DA40FF73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362A8F6-02D6-344D-8575-78C46E53B1C5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25</a:t>
            </a:r>
          </a:p>
        </p:txBody>
      </p:sp>
    </p:spTree>
    <p:extLst>
      <p:ext uri="{BB962C8B-B14F-4D97-AF65-F5344CB8AC3E}">
        <p14:creationId xmlns:p14="http://schemas.microsoft.com/office/powerpoint/2010/main" val="2772908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811808C-1FDB-8D47-810F-33B64581F5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00EED6A-CD79-9345-9E3B-E52C119BD994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24</a:t>
            </a:r>
          </a:p>
        </p:txBody>
      </p:sp>
    </p:spTree>
    <p:extLst>
      <p:ext uri="{BB962C8B-B14F-4D97-AF65-F5344CB8AC3E}">
        <p14:creationId xmlns:p14="http://schemas.microsoft.com/office/powerpoint/2010/main" val="17634577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33743BE-044A-834B-920C-10DB7146E6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1C8763-71FB-6640-918F-8AE269674EE8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25</a:t>
            </a:r>
          </a:p>
        </p:txBody>
      </p:sp>
    </p:spTree>
    <p:extLst>
      <p:ext uri="{BB962C8B-B14F-4D97-AF65-F5344CB8AC3E}">
        <p14:creationId xmlns:p14="http://schemas.microsoft.com/office/powerpoint/2010/main" val="7302193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2B7C60C-6027-D94C-90A9-E0486F2CFF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730C82B-5D4A-F14F-B9EE-3C82474E2E61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11445953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2183559196_1.mp4" descr="2183559196_1.mp4">
            <a:hlinkClick r:id="" action="ppaction://media"/>
            <a:extLst>
              <a:ext uri="{FF2B5EF4-FFF2-40B4-BE49-F238E27FC236}">
                <a16:creationId xmlns:a16="http://schemas.microsoft.com/office/drawing/2014/main" id="{5A8EAD53-7091-1B46-89C8-12588C0E47F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2E813C9-CA06-1B40-85AF-029B5445D77F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27</a:t>
            </a:r>
          </a:p>
        </p:txBody>
      </p:sp>
    </p:spTree>
    <p:extLst>
      <p:ext uri="{BB962C8B-B14F-4D97-AF65-F5344CB8AC3E}">
        <p14:creationId xmlns:p14="http://schemas.microsoft.com/office/powerpoint/2010/main" val="2745770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8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2612968239_1.mp4" descr="2612968239_1.mp4">
            <a:hlinkClick r:id="" action="ppaction://media"/>
            <a:extLst>
              <a:ext uri="{FF2B5EF4-FFF2-40B4-BE49-F238E27FC236}">
                <a16:creationId xmlns:a16="http://schemas.microsoft.com/office/drawing/2014/main" id="{0BF6F558-8FB0-EB4B-8ED1-D91FA16C7DE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B2234E7-13F3-654C-A78E-DBA6E6298B93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Univers 67 Condensed" pitchFamily="2" charset="0"/>
              </a:rPr>
              <a:t>28</a:t>
            </a:r>
          </a:p>
        </p:txBody>
      </p:sp>
    </p:spTree>
    <p:extLst>
      <p:ext uri="{BB962C8B-B14F-4D97-AF65-F5344CB8AC3E}">
        <p14:creationId xmlns:p14="http://schemas.microsoft.com/office/powerpoint/2010/main" val="2942417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0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yt5s.com-Agroecology - the next evolution in food systems_1.mp4" descr="yt5s.com-Agroecology - the next evolution in food systems_1.mp4">
            <a:hlinkClick r:id="" action="ppaction://media"/>
            <a:extLst>
              <a:ext uri="{FF2B5EF4-FFF2-40B4-BE49-F238E27FC236}">
                <a16:creationId xmlns:a16="http://schemas.microsoft.com/office/drawing/2014/main" id="{5470A6D8-E109-BB43-BDAB-B6032CC7F96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269718F-302A-D949-8473-0CF43C55B652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29</a:t>
            </a:r>
          </a:p>
        </p:txBody>
      </p:sp>
    </p:spTree>
    <p:extLst>
      <p:ext uri="{BB962C8B-B14F-4D97-AF65-F5344CB8AC3E}">
        <p14:creationId xmlns:p14="http://schemas.microsoft.com/office/powerpoint/2010/main" val="1456171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7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F24C9EC-00DA-B941-9330-DCFD7F3AC2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01173CB-7254-1A4D-A431-E31DEC213E05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6634770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5982151-AE10-C94A-9805-9A593D185D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251CB28-DB6F-9048-8658-29BF39543647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30</a:t>
            </a:r>
          </a:p>
        </p:txBody>
      </p:sp>
    </p:spTree>
    <p:extLst>
      <p:ext uri="{BB962C8B-B14F-4D97-AF65-F5344CB8AC3E}">
        <p14:creationId xmlns:p14="http://schemas.microsoft.com/office/powerpoint/2010/main" val="350830175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F288A13-6043-8346-B4D6-EA42574D64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D57B00C-0E53-C645-B8D7-A25F653DB243}"/>
              </a:ext>
            </a:extLst>
          </p:cNvPr>
          <p:cNvSpPr/>
          <p:nvPr/>
        </p:nvSpPr>
        <p:spPr>
          <a:xfrm>
            <a:off x="8664735" y="649415"/>
            <a:ext cx="3358389" cy="5509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2200" b="1" dirty="0">
                <a:latin typeface="Univers 67 Condensed" pitchFamily="2" charset="0"/>
              </a:rPr>
              <a:t>Cassava in Uganda</a:t>
            </a:r>
          </a:p>
          <a:p>
            <a:endParaRPr lang="en-IE" sz="2200" b="1" dirty="0">
              <a:latin typeface="Univers 67 Condensed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E" sz="2200" dirty="0">
                <a:latin typeface="Univers 47 Condensed Light" pitchFamily="2" charset="0"/>
              </a:rPr>
              <a:t>Known as a ‘survivor’ crop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IE" sz="2200" dirty="0">
              <a:latin typeface="Univers 47 Condensed Light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E" sz="2200" dirty="0">
                <a:latin typeface="Univers 47 Condensed Light" pitchFamily="2" charset="0"/>
              </a:rPr>
              <a:t>Thrives in higher temperatures caused by climate change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IE" sz="2200" dirty="0">
              <a:latin typeface="Univers 47 Condensed Light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E" sz="2200" dirty="0">
                <a:latin typeface="Univers 47 Condensed Light" pitchFamily="2" charset="0"/>
              </a:rPr>
              <a:t>Can be even more productive in hotter temperatures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IE" sz="2200" dirty="0">
              <a:latin typeface="Univers 47 Condensed Light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E" sz="2200" dirty="0">
                <a:latin typeface="Univers 47 Condensed Light" pitchFamily="2" charset="0"/>
              </a:rPr>
              <a:t>Outperforms other popular crops like maize and bananas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0BF9F09-90C4-F445-8AB2-3E8D1E1F0949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1763798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B7A8E01-AAA9-9248-9578-662F639BE0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D868ACD-7E84-DC4C-8253-4425A6882448}"/>
              </a:ext>
            </a:extLst>
          </p:cNvPr>
          <p:cNvSpPr/>
          <p:nvPr/>
        </p:nvSpPr>
        <p:spPr>
          <a:xfrm>
            <a:off x="8699157" y="628233"/>
            <a:ext cx="3249827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2000" b="1" dirty="0">
                <a:latin typeface="Univers 67 Condensed" pitchFamily="2" charset="0"/>
              </a:rPr>
              <a:t>Sweet Potato in </a:t>
            </a:r>
            <a:br>
              <a:rPr lang="en-IE" sz="2000" b="1" dirty="0">
                <a:latin typeface="Univers 67 Condensed" pitchFamily="2" charset="0"/>
              </a:rPr>
            </a:br>
            <a:r>
              <a:rPr lang="en-IE" sz="2000" b="1" dirty="0">
                <a:latin typeface="Univers 67 Condensed" pitchFamily="2" charset="0"/>
              </a:rPr>
              <a:t>Sub-Saharan Africa</a:t>
            </a:r>
          </a:p>
          <a:p>
            <a:endParaRPr lang="en-IE" sz="2000" dirty="0">
              <a:latin typeface="Univers 47 Condensed Light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E" sz="2000" dirty="0">
                <a:latin typeface="Univers 47 Condensed Light" pitchFamily="2" charset="0"/>
              </a:rPr>
              <a:t>Nutritious, high in fibre and very filling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IE" sz="2000" dirty="0">
              <a:latin typeface="Univers 47 Condensed Light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E" sz="2000" dirty="0">
                <a:latin typeface="Univers 47 Condensed Light" pitchFamily="2" charset="0"/>
              </a:rPr>
              <a:t>Helps to fight vitamin A deficiencies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IE" sz="2000" dirty="0">
              <a:latin typeface="Univers 47 Condensed Light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E" sz="2000" dirty="0">
                <a:latin typeface="Univers 47 Condensed Light" pitchFamily="2" charset="0"/>
              </a:rPr>
              <a:t>In sub-Saharan Africa, around 48 per cent of children under five suffer from vitamin A deficiency, which can lead to weakened immune systems, increased risk of blindness, diarrhoea, and other health problems </a:t>
            </a:r>
          </a:p>
          <a:p>
            <a:endParaRPr lang="en-IE" dirty="0">
              <a:latin typeface="Univers 47 Condensed Light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5EAA3B-5E0A-F641-AF85-73A422E1E082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1975542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E628558-25B1-6548-BDAD-49F0A16982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80895DE-24D8-7C40-B839-720664BA7F65}"/>
              </a:ext>
            </a:extLst>
          </p:cNvPr>
          <p:cNvSpPr/>
          <p:nvPr/>
        </p:nvSpPr>
        <p:spPr>
          <a:xfrm>
            <a:off x="8678563" y="659197"/>
            <a:ext cx="31715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IE" sz="2000" dirty="0">
                <a:latin typeface="Univers 47 Condensed Light" pitchFamily="2" charset="0"/>
              </a:rPr>
              <a:t>In Kenya, beekeeping is a source of income for many rural households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IE" sz="2000" dirty="0">
              <a:latin typeface="Univers 47 Condensed Light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E" sz="2000" dirty="0">
                <a:latin typeface="Univers 47 Condensed Light" pitchFamily="2" charset="0"/>
              </a:rPr>
              <a:t>Honey is packed with healthy micronutrients, and for thousands of years has been used for its medicinal value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IE" sz="2000" dirty="0">
              <a:latin typeface="Univers 47 Condensed Light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E" sz="2000" dirty="0">
                <a:latin typeface="Univers 47 Condensed Light" pitchFamily="2" charset="0"/>
              </a:rPr>
              <a:t>It also improves pollination, which is essential for increased crop yields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IE" sz="2000" dirty="0">
              <a:latin typeface="Univers 47 Condensed Light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FFE3A7-403C-CE47-BE0E-EEC360A5BDCA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1737040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71532F9-9CBC-EC47-AE99-F33DEFFC8E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6C2DABA-AA64-0048-8731-E961884BA5EE}"/>
              </a:ext>
            </a:extLst>
          </p:cNvPr>
          <p:cNvSpPr/>
          <p:nvPr/>
        </p:nvSpPr>
        <p:spPr>
          <a:xfrm>
            <a:off x="8723869" y="686485"/>
            <a:ext cx="3018503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2000" b="1" dirty="0">
                <a:latin typeface="Univers 67 Condensed" pitchFamily="2" charset="0"/>
              </a:rPr>
              <a:t>Climbing Beans in Rwanda</a:t>
            </a:r>
          </a:p>
          <a:p>
            <a:endParaRPr lang="en-IE" sz="2000" dirty="0">
              <a:latin typeface="Univers 47 Condensed Light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E" sz="2000" dirty="0">
                <a:latin typeface="Univers 47 Condensed Light" pitchFamily="2" charset="0"/>
              </a:rPr>
              <a:t>Beans are high in essential nutrients, minerals and vitamins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IE" sz="2000" dirty="0">
              <a:latin typeface="Univers 47 Condensed Light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E" sz="2000" dirty="0">
                <a:latin typeface="Univers 47 Condensed Light" pitchFamily="2" charset="0"/>
              </a:rPr>
              <a:t>Traditionally Rwandans used to farm bush beans, but today climbing beans are taking over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IE" sz="2000" dirty="0">
              <a:latin typeface="Univers 47 Condensed Light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E" sz="2000" dirty="0">
                <a:latin typeface="Univers 47 Condensed Light" pitchFamily="2" charset="0"/>
              </a:rPr>
              <a:t>Climbing beans have proven to be resilient in harsh conditions</a:t>
            </a:r>
          </a:p>
          <a:p>
            <a:endParaRPr lang="en-IE" sz="2000" dirty="0">
              <a:latin typeface="Univers 47 Condensed Light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996DFB-E25E-6947-A3EB-2DC4392F5937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34</a:t>
            </a:r>
          </a:p>
        </p:txBody>
      </p:sp>
    </p:spTree>
    <p:extLst>
      <p:ext uri="{BB962C8B-B14F-4D97-AF65-F5344CB8AC3E}">
        <p14:creationId xmlns:p14="http://schemas.microsoft.com/office/powerpoint/2010/main" val="211088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21602BB-51AA-0640-A9CD-67616C65D0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BE66B9C-83CE-4D4F-ABE4-7CEE0C280481}"/>
              </a:ext>
            </a:extLst>
          </p:cNvPr>
          <p:cNvSpPr/>
          <p:nvPr/>
        </p:nvSpPr>
        <p:spPr>
          <a:xfrm>
            <a:off x="8738985" y="701409"/>
            <a:ext cx="3086431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2000" b="1" dirty="0">
                <a:latin typeface="Univers 67 Condensed" pitchFamily="2" charset="0"/>
              </a:rPr>
              <a:t>Sorghum in Ethiopia</a:t>
            </a:r>
          </a:p>
          <a:p>
            <a:endParaRPr lang="en-IE" sz="2000" dirty="0">
              <a:latin typeface="Univers 47 Condensed Light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2000" dirty="0">
                <a:latin typeface="Univers 47 Condensed Light" pitchFamily="2" charset="0"/>
              </a:rPr>
              <a:t>In Ethiopia, sorghum is a major staple food crop, ranking second after maize in total production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sz="2000" dirty="0">
              <a:latin typeface="Univers 47 Condensed Light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2000" dirty="0">
                <a:latin typeface="Univers 47 Condensed Light" pitchFamily="2" charset="0"/>
              </a:rPr>
              <a:t>Sorghum is an important source  of ﬁbre, magnesium, phosphorus, vitamin B3 and manganese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EE9780-713C-794E-BB60-1E9EE4F24673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53014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CB7BAB5-1380-CE46-A982-F5FFA6992C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9FA32CA-6D6A-E14D-AFA1-1D88D194E16E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36</a:t>
            </a:r>
          </a:p>
        </p:txBody>
      </p:sp>
    </p:spTree>
    <p:extLst>
      <p:ext uri="{BB962C8B-B14F-4D97-AF65-F5344CB8AC3E}">
        <p14:creationId xmlns:p14="http://schemas.microsoft.com/office/powerpoint/2010/main" val="31828939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BC0DED5-6BB9-8D40-A67D-D388A3B373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A98BA78-970F-4341-B62D-F04DC63E3029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Univers 67 Condensed" pitchFamily="2" charset="0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7389879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B68DF52-B6E6-1946-8CF1-13BF951A92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1C79336-4565-8B42-A3C3-0A3040FDC4A9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16008524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C3E949A-FC6A-7E45-B646-A3144CAD1E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F2567C6-A443-D940-AD34-1F3538D49C2E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Univers 67 Condensed" pitchFamily="2" charset="0"/>
              </a:rPr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28736817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55ADD4A-66A0-874F-A17D-F5F3550817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346FFE8-1C05-AC41-9F7A-79F362059E9E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Univers 67 Condensed" pitchFamily="2" charset="0"/>
              </a:rPr>
              <a:t>07</a:t>
            </a:r>
          </a:p>
        </p:txBody>
      </p:sp>
    </p:spTree>
    <p:extLst>
      <p:ext uri="{BB962C8B-B14F-4D97-AF65-F5344CB8AC3E}">
        <p14:creationId xmlns:p14="http://schemas.microsoft.com/office/powerpoint/2010/main" val="41695174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623424C-7477-5C40-B8EF-428BEAFD13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5CF6668-21A9-B242-A728-9498E3C67FC6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Univers 67 Condensed" pitchFamily="2" charset="0"/>
              </a:rPr>
              <a:t>08</a:t>
            </a:r>
          </a:p>
        </p:txBody>
      </p:sp>
    </p:spTree>
    <p:extLst>
      <p:ext uri="{BB962C8B-B14F-4D97-AF65-F5344CB8AC3E}">
        <p14:creationId xmlns:p14="http://schemas.microsoft.com/office/powerpoint/2010/main" val="23157522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9672FF3-D478-CD43-8E57-5AC4270E8C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EDD572F-1ED8-3C4A-A313-59ADF460EE0B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09</a:t>
            </a:r>
          </a:p>
        </p:txBody>
      </p:sp>
    </p:spTree>
    <p:extLst>
      <p:ext uri="{BB962C8B-B14F-4D97-AF65-F5344CB8AC3E}">
        <p14:creationId xmlns:p14="http://schemas.microsoft.com/office/powerpoint/2010/main" val="1915814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495</Words>
  <Application>Microsoft Macintosh PowerPoint</Application>
  <PresentationFormat>Widescreen</PresentationFormat>
  <Paragraphs>91</Paragraphs>
  <Slides>36</Slides>
  <Notes>7</Notes>
  <HiddenSlides>0</HiddenSlides>
  <MMClips>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2" baseType="lpstr">
      <vt:lpstr>Arial</vt:lpstr>
      <vt:lpstr>Calibri</vt:lpstr>
      <vt:lpstr>Calibri Light</vt:lpstr>
      <vt:lpstr>Univers 47 Condensed Light</vt:lpstr>
      <vt:lpstr>Univers 67 Condensed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15</cp:revision>
  <dcterms:created xsi:type="dcterms:W3CDTF">2021-11-19T10:45:26Z</dcterms:created>
  <dcterms:modified xsi:type="dcterms:W3CDTF">2022-02-02T11:04:31Z</dcterms:modified>
</cp:coreProperties>
</file>